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76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439" r:id="rId3"/>
    <p:sldId id="440" r:id="rId4"/>
    <p:sldId id="441" r:id="rId5"/>
    <p:sldId id="565" r:id="rId6"/>
    <p:sldId id="566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30" r:id="rId16"/>
    <p:sldId id="531" r:id="rId17"/>
    <p:sldId id="532" r:id="rId18"/>
    <p:sldId id="447" r:id="rId19"/>
    <p:sldId id="533" r:id="rId20"/>
    <p:sldId id="534" r:id="rId21"/>
    <p:sldId id="475" r:id="rId22"/>
    <p:sldId id="476" r:id="rId23"/>
    <p:sldId id="477" r:id="rId24"/>
    <p:sldId id="478" r:id="rId25"/>
    <p:sldId id="480" r:id="rId26"/>
    <p:sldId id="481" r:id="rId27"/>
    <p:sldId id="482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1" r:id="rId44"/>
    <p:sldId id="552" r:id="rId45"/>
    <p:sldId id="553" r:id="rId46"/>
    <p:sldId id="554" r:id="rId47"/>
    <p:sldId id="562" r:id="rId48"/>
    <p:sldId id="563" r:id="rId49"/>
    <p:sldId id="564" r:id="rId50"/>
    <p:sldId id="555" r:id="rId51"/>
    <p:sldId id="556" r:id="rId52"/>
    <p:sldId id="557" r:id="rId53"/>
    <p:sldId id="558" r:id="rId54"/>
    <p:sldId id="559" r:id="rId55"/>
    <p:sldId id="560" r:id="rId56"/>
    <p:sldId id="561" r:id="rId57"/>
    <p:sldId id="484" r:id="rId58"/>
    <p:sldId id="529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7" r:id="rId76"/>
    <p:sldId id="50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1" autoAdjust="0"/>
    <p:restoredTop sz="94704"/>
  </p:normalViewPr>
  <p:slideViewPr>
    <p:cSldViewPr snapToGrid="0" snapToObjects="1">
      <p:cViewPr varScale="1">
        <p:scale>
          <a:sx n="82" d="100"/>
          <a:sy n="82" d="100"/>
        </p:scale>
        <p:origin x="5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19B3-802B-1146-9D96-BE86CEF1F5AA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832AD-E9BF-E541-A889-1B2F77DEA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8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31f333a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31f333a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59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6cc98c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46cc98c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32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600a767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600a767f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43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9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1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49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00a767f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00a767f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34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600a767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600a767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72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690171b8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690171b8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98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81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31f333a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31f333a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23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03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35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00a767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600a767f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30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600a767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600a767f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847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90171b8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90171b87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73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90171b8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690171b8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421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90171b8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690171b87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28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90171b8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690171b87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041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90171b87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90171b87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857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90171b8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690171b8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5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00a767f6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00a767f6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67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690171b87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690171b87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00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90171b87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690171b87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4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31f333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31f333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9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731f333a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731f333a1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1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731f333a1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731f333a1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6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731f333a1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731f333a1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5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31f333a1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731f333a1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7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31f333a1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731f333a1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8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240-57CB-4CC3-AA23-5CB5258C9EAA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B258-9CAF-4C88-B300-965FD4A3A625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2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F800-398E-47C4-816E-80B5D3813FA7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1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3025" y="0"/>
            <a:ext cx="90111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3800" y="1019833"/>
            <a:ext cx="86964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23801" y="897915"/>
            <a:ext cx="8696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229500" y="6390200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696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33F27-15EF-4CF4-9043-B31C1AF968EF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89D2F-E9F8-48A8-B5E9-B0D908504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4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3C4B3-3F24-45EF-8225-0B458243B4B5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0167C-9CCA-4535-9678-82593D92E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9FD4B-65B0-4036-9050-9145675C360C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E565-88AC-4236-BC21-149C797265B5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042E-445B-4CCE-B7AE-577BB54CC96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8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858A-CF52-4DEA-A5DD-388E4AD2515D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C196-AC8B-4D2E-B9CF-2668E8B63474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CE39C-D53E-41FF-A78C-FEE35FBD4EDE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9B8A-1290-4445-8640-0C4EDBF36C9C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0E5A-3BC1-45A2-8B1F-E83735A80F86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3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9BB48-A372-4B15-A43E-8B75F144E620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3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2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3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6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4" Type="http://schemas.openxmlformats.org/officeDocument/2006/relationships/image" Target="../media/image4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8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50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4" Type="http://schemas.openxmlformats.org/officeDocument/2006/relationships/image" Target="../media/image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r_space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Initialism" TargetMode="External"/><Relationship Id="rId4" Type="http://schemas.openxmlformats.org/officeDocument/2006/relationships/hyperlink" Target="https://en.wikipedia.org/wiki/International_Commission_on_Illumination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>
                <a:cs typeface="Arial Rounded MT Bold"/>
              </a:rPr>
              <a:t>Computer </a:t>
            </a:r>
            <a:r>
              <a:rPr lang="en-US" dirty="0" smtClean="0">
                <a:cs typeface="Arial Rounded MT Bold"/>
              </a:rPr>
              <a:t>Vision</a:t>
            </a:r>
            <a:r>
              <a:rPr lang="en-US" dirty="0">
                <a:cs typeface="Arial Rounded MT Bold"/>
              </a:rPr>
              <a:t/>
            </a:r>
            <a:br>
              <a:rPr lang="en-US" dirty="0">
                <a:cs typeface="Arial Rounded MT Bold"/>
              </a:rPr>
            </a:br>
            <a:r>
              <a:rPr lang="en-US" dirty="0" err="1" smtClean="0">
                <a:cs typeface="Arial Rounded MT Bold"/>
              </a:rPr>
              <a:t>Colour</a:t>
            </a:r>
            <a:r>
              <a:rPr lang="en-US" smtClean="0">
                <a:cs typeface="Arial Rounded MT Bold"/>
              </a:rPr>
              <a:t> space</a:t>
            </a:r>
            <a:endParaRPr lang="en-US" sz="2800" dirty="0">
              <a:cs typeface="Arial Rounded MT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080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305800" cy="1066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Ray Tracing and Geometric Optics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Tx/>
              <a:buNone/>
            </a:pPr>
            <a:r>
              <a:rPr lang="en-US" altLang="en-US" smtClean="0"/>
              <a:t>One way to form an image is to</a:t>
            </a:r>
          </a:p>
          <a:p>
            <a:pPr algn="just">
              <a:buFontTx/>
              <a:buNone/>
            </a:pPr>
            <a:r>
              <a:rPr lang="en-US" altLang="en-US" smtClean="0"/>
              <a:t>follow rays of light from a</a:t>
            </a:r>
          </a:p>
          <a:p>
            <a:pPr algn="just">
              <a:buFontTx/>
              <a:buNone/>
            </a:pPr>
            <a:r>
              <a:rPr lang="en-US" altLang="en-US" smtClean="0"/>
              <a:t>point source finding which</a:t>
            </a:r>
          </a:p>
          <a:p>
            <a:pPr algn="just">
              <a:buFontTx/>
              <a:buNone/>
            </a:pPr>
            <a:r>
              <a:rPr lang="en-US" altLang="en-US" smtClean="0"/>
              <a:t>rays enter the lens of the</a:t>
            </a:r>
          </a:p>
          <a:p>
            <a:pPr algn="just">
              <a:buFontTx/>
              <a:buNone/>
            </a:pPr>
            <a:r>
              <a:rPr lang="en-US" altLang="en-US" smtClean="0"/>
              <a:t>camera. However, each </a:t>
            </a:r>
          </a:p>
          <a:p>
            <a:pPr algn="just">
              <a:buFontTx/>
              <a:buNone/>
            </a:pPr>
            <a:r>
              <a:rPr lang="en-US" altLang="en-US" smtClean="0"/>
              <a:t>ray of light may have </a:t>
            </a:r>
          </a:p>
          <a:p>
            <a:pPr algn="just">
              <a:buFontTx/>
              <a:buNone/>
            </a:pPr>
            <a:r>
              <a:rPr lang="en-US" altLang="en-US" smtClean="0"/>
              <a:t>multiple interactions with objects</a:t>
            </a:r>
          </a:p>
          <a:p>
            <a:pPr algn="just">
              <a:buFontTx/>
              <a:buNone/>
            </a:pPr>
            <a:r>
              <a:rPr lang="en-US" altLang="en-US" smtClean="0"/>
              <a:t>before being absorbed or going to infinity.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31BC8098-E834-48A1-806E-C1FCB512D3F1}" type="slidenum">
              <a:rPr lang="es-ES" altLang="en-US" sz="1000">
                <a:latin typeface="Arial" panose="020B0604020202020204" pitchFamily="34" charset="0"/>
              </a:rPr>
              <a:pPr lvl="1"/>
              <a:t>10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pic>
        <p:nvPicPr>
          <p:cNvPr id="15365" name="Picture 5" descr="an01f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90713"/>
            <a:ext cx="2947988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698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010400" cy="1066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Luminance and Color Images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Luminance Image</a:t>
            </a:r>
          </a:p>
          <a:p>
            <a:pPr lvl="1"/>
            <a:r>
              <a:rPr lang="en-US" altLang="en-US" sz="2400" smtClean="0"/>
              <a:t>Monochromatic </a:t>
            </a:r>
          </a:p>
          <a:p>
            <a:pPr lvl="1"/>
            <a:r>
              <a:rPr lang="en-US" altLang="en-US" sz="2400" smtClean="0"/>
              <a:t>Values are gray levels</a:t>
            </a:r>
          </a:p>
          <a:p>
            <a:pPr lvl="1"/>
            <a:r>
              <a:rPr lang="en-US" altLang="en-US" sz="2400" smtClean="0"/>
              <a:t>Analogous to working with black and white film or television</a:t>
            </a:r>
          </a:p>
          <a:p>
            <a:r>
              <a:rPr lang="en-US" altLang="en-US" sz="2800" smtClean="0"/>
              <a:t>Color Image</a:t>
            </a:r>
          </a:p>
          <a:p>
            <a:pPr lvl="1"/>
            <a:r>
              <a:rPr lang="en-US" altLang="en-US" sz="2400" smtClean="0"/>
              <a:t>Has perceptional attributes of hue, saturation, and lightness</a:t>
            </a:r>
          </a:p>
          <a:p>
            <a:pPr lvl="1"/>
            <a:r>
              <a:rPr lang="en-US" altLang="en-US" sz="2400" smtClean="0"/>
              <a:t>Do we have to match every frequency in visible spectrum? No!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690E22CB-1D49-463A-BFA9-412CCD641D2F}" type="slidenum">
              <a:rPr lang="es-ES" altLang="en-US" sz="1000">
                <a:latin typeface="Arial" panose="020B0604020202020204" pitchFamily="34" charset="0"/>
              </a:rPr>
              <a:pPr lvl="1"/>
              <a:t>11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226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Three-Color Theory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Human visual system has two types of sensors</a:t>
            </a:r>
          </a:p>
          <a:p>
            <a:pPr lvl="1"/>
            <a:r>
              <a:rPr lang="en-US" altLang="en-US" sz="2400" smtClean="0"/>
              <a:t>Rods: monochromatic, night vision</a:t>
            </a:r>
          </a:p>
          <a:p>
            <a:pPr lvl="1"/>
            <a:r>
              <a:rPr lang="en-US" altLang="en-US" sz="2400" smtClean="0"/>
              <a:t>Cones</a:t>
            </a:r>
          </a:p>
          <a:p>
            <a:pPr lvl="2"/>
            <a:r>
              <a:rPr lang="en-US" altLang="en-US" sz="1800" smtClean="0"/>
              <a:t>Color sensitive</a:t>
            </a:r>
          </a:p>
          <a:p>
            <a:pPr lvl="2"/>
            <a:r>
              <a:rPr lang="en-US" altLang="en-US" sz="1800" smtClean="0"/>
              <a:t>Three types of cones</a:t>
            </a:r>
          </a:p>
          <a:p>
            <a:pPr lvl="2"/>
            <a:r>
              <a:rPr lang="en-US" altLang="en-US" sz="1800" smtClean="0"/>
              <a:t>Only three values (the </a:t>
            </a:r>
            <a:r>
              <a:rPr lang="en-US" altLang="en-US" sz="1800" i="1" smtClean="0"/>
              <a:t>tristimulus</a:t>
            </a:r>
            <a:r>
              <a:rPr lang="en-US" altLang="en-US" sz="1800" smtClean="0"/>
              <a:t> </a:t>
            </a:r>
          </a:p>
          <a:p>
            <a:pPr lvl="2">
              <a:buFontTx/>
              <a:buNone/>
            </a:pPr>
            <a:r>
              <a:rPr lang="en-US" altLang="en-US" sz="1800" smtClean="0"/>
              <a:t>values) are sent to the brain</a:t>
            </a:r>
          </a:p>
          <a:p>
            <a:r>
              <a:rPr lang="en-US" altLang="en-US" sz="2800" smtClean="0"/>
              <a:t>Need only match these three values</a:t>
            </a:r>
          </a:p>
          <a:p>
            <a:pPr lvl="1"/>
            <a:r>
              <a:rPr lang="en-US" altLang="en-US" sz="2400" smtClean="0"/>
              <a:t>Need only three </a:t>
            </a:r>
            <a:r>
              <a:rPr lang="en-US" altLang="en-US" sz="2400" i="1" smtClean="0"/>
              <a:t>primary</a:t>
            </a:r>
            <a:r>
              <a:rPr lang="en-US" altLang="en-US" sz="2400" smtClean="0"/>
              <a:t> colors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DD45753A-5EFF-460F-8039-C266BE2A9DB2}" type="slidenum">
              <a:rPr lang="es-ES" altLang="en-US" sz="1000">
                <a:latin typeface="Arial" panose="020B0604020202020204" pitchFamily="34" charset="0"/>
              </a:rPr>
              <a:pPr lvl="1"/>
              <a:t>12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  <p:pic>
        <p:nvPicPr>
          <p:cNvPr id="174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305050"/>
            <a:ext cx="2994025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7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Three-Color Theory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F82F2BF9-C21D-44DE-801B-EA7456C0C8CB}" type="slidenum">
              <a:rPr lang="es-ES" altLang="en-US" sz="1000">
                <a:latin typeface="Arial" panose="020B0604020202020204" pitchFamily="34" charset="0"/>
              </a:rPr>
              <a:pPr lvl="1"/>
              <a:t>13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  <p:sp>
        <p:nvSpPr>
          <p:cNvPr id="184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</p:txBody>
      </p:sp>
      <p:pic>
        <p:nvPicPr>
          <p:cNvPr id="18438" name="Picture 7" descr="ey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8188"/>
            <a:ext cx="42418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Three-Color Theory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altLang="en-US" smtClean="0"/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just"/>
            <a:endParaRPr lang="en-US" altLang="en-US" sz="2400" smtClean="0"/>
          </a:p>
          <a:p>
            <a:pPr algn="just"/>
            <a:r>
              <a:rPr lang="en-US" altLang="en-US" smtClean="0"/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</a:t>
            </a:r>
            <a:endParaRPr lang="en-US" altLang="en-US" sz="2400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12C6ECD6-81DB-42E3-920C-93376AFCD74B}" type="slidenum">
              <a:rPr lang="es-ES" altLang="en-US" sz="1000">
                <a:latin typeface="Arial" panose="020B0604020202020204" pitchFamily="34" charset="0"/>
              </a:rPr>
              <a:pPr lvl="1"/>
              <a:t>14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753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B39829-BEF5-4B01-8FD3-419EBE334A62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Colors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4648200"/>
          </a:xfrm>
        </p:spPr>
        <p:txBody>
          <a:bodyPr/>
          <a:lstStyle/>
          <a:p>
            <a:r>
              <a:rPr lang="en-US" altLang="en-US" smtClean="0"/>
              <a:t>Colors</a:t>
            </a:r>
          </a:p>
          <a:p>
            <a:pPr lvl="1"/>
            <a:r>
              <a:rPr lang="en-US" altLang="en-US" smtClean="0"/>
              <a:t>A narrow frequency band within the electromagnetic spectrum</a:t>
            </a:r>
          </a:p>
        </p:txBody>
      </p:sp>
      <p:pic>
        <p:nvPicPr>
          <p:cNvPr id="7173" name="Picture 6" descr="D:\courses\Fall00\CS412\Figs\F2-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28850"/>
            <a:ext cx="784860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5257800" y="2514600"/>
            <a:ext cx="76200" cy="533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9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8647069-6E74-4511-8F68-7B59C50BD02A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72308"/>
            <a:ext cx="8153400" cy="499989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Visible band</a:t>
            </a:r>
          </a:p>
          <a:p>
            <a:pPr lvl="1"/>
            <a:r>
              <a:rPr lang="en-US" altLang="en-US" dirty="0" smtClean="0"/>
              <a:t>Each frequency corresponds to a distinct color</a:t>
            </a:r>
          </a:p>
          <a:p>
            <a:pPr lvl="1"/>
            <a:r>
              <a:rPr lang="en-US" altLang="en-US" dirty="0" smtClean="0"/>
              <a:t>Low-frequency end (4.3 x 10</a:t>
            </a:r>
            <a:r>
              <a:rPr lang="en-US" altLang="en-US" baseline="30000" dirty="0" smtClean="0"/>
              <a:t>14</a:t>
            </a:r>
            <a:r>
              <a:rPr lang="en-US" altLang="en-US" dirty="0" smtClean="0"/>
              <a:t> Hz): Red</a:t>
            </a:r>
          </a:p>
          <a:p>
            <a:pPr lvl="1"/>
            <a:r>
              <a:rPr lang="en-US" altLang="en-US" dirty="0" smtClean="0"/>
              <a:t>High-frequency end (7.5 x 10</a:t>
            </a:r>
            <a:r>
              <a:rPr lang="en-US" altLang="en-US" baseline="30000" dirty="0" smtClean="0"/>
              <a:t>14</a:t>
            </a:r>
            <a:r>
              <a:rPr lang="en-US" altLang="en-US" dirty="0" smtClean="0"/>
              <a:t> Hz): Violet</a:t>
            </a:r>
          </a:p>
          <a:p>
            <a:pPr lvl="1"/>
            <a:r>
              <a:rPr lang="en-US" altLang="en-US" dirty="0" smtClean="0"/>
              <a:t>Wavelength </a:t>
            </a:r>
            <a:r>
              <a:rPr lang="en-US" altLang="en-US" dirty="0" smtClean="0">
                <a:sym typeface="Symbol" panose="05050102010706020507" pitchFamily="18" charset="2"/>
              </a:rPr>
              <a:t></a:t>
            </a:r>
            <a:r>
              <a:rPr lang="en-US" altLang="en-US" dirty="0" smtClean="0"/>
              <a:t> = 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/</a:t>
            </a:r>
            <a:r>
              <a:rPr lang="en-US" altLang="en-US" i="1" dirty="0" smtClean="0"/>
              <a:t>f</a:t>
            </a:r>
            <a:r>
              <a:rPr lang="en-US" altLang="en-US" dirty="0" smtClean="0"/>
              <a:t>, where 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=300,000km/sec</a:t>
            </a:r>
          </a:p>
          <a:p>
            <a:pPr lvl="1"/>
            <a:r>
              <a:rPr lang="en-US" altLang="en-US" dirty="0" smtClean="0"/>
              <a:t>Low frequency		     			High frequency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dirty="0" smtClean="0"/>
              <a:t>	</a:t>
            </a:r>
            <a:r>
              <a:rPr lang="en-US" altLang="en-US" b="1" dirty="0" smtClean="0"/>
              <a:t>r</a:t>
            </a:r>
            <a:r>
              <a:rPr lang="en-US" altLang="en-US" dirty="0" smtClean="0"/>
              <a:t>ed   </a:t>
            </a:r>
            <a:r>
              <a:rPr lang="en-US" altLang="en-US" b="1" dirty="0" smtClean="0"/>
              <a:t>o</a:t>
            </a:r>
            <a:r>
              <a:rPr lang="en-US" altLang="en-US" dirty="0" smtClean="0"/>
              <a:t>range   </a:t>
            </a:r>
            <a:r>
              <a:rPr lang="en-US" altLang="en-US" b="1" dirty="0" smtClean="0"/>
              <a:t>y</a:t>
            </a:r>
            <a:r>
              <a:rPr lang="en-US" altLang="en-US" dirty="0" smtClean="0"/>
              <a:t>ellow   </a:t>
            </a:r>
            <a:r>
              <a:rPr lang="en-US" altLang="en-US" b="1" dirty="0" smtClean="0"/>
              <a:t>g</a:t>
            </a:r>
            <a:r>
              <a:rPr lang="en-US" altLang="en-US" dirty="0" smtClean="0"/>
              <a:t>reen   </a:t>
            </a:r>
            <a:r>
              <a:rPr lang="en-US" altLang="en-US" b="1" dirty="0" smtClean="0"/>
              <a:t>b</a:t>
            </a:r>
            <a:r>
              <a:rPr lang="en-US" altLang="en-US" dirty="0" smtClean="0"/>
              <a:t>lue  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iolet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dirty="0" smtClean="0"/>
              <a:t>	Long wavelength		  		Short wavelength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dirty="0" smtClean="0"/>
              <a:t>	700nm										400nm</a:t>
            </a: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101969" y="4366846"/>
            <a:ext cx="647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101969" y="4888523"/>
            <a:ext cx="6477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0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E003B6-02A7-4DC0-AB58-ED320DA8D572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 smtClean="0"/>
              <a:t>Colors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77200" cy="4648200"/>
          </a:xfrm>
        </p:spPr>
        <p:txBody>
          <a:bodyPr/>
          <a:lstStyle/>
          <a:p>
            <a:r>
              <a:rPr lang="en-US" altLang="en-US" smtClean="0"/>
              <a:t>Colors of an object</a:t>
            </a:r>
          </a:p>
          <a:p>
            <a:pPr lvl="1"/>
            <a:r>
              <a:rPr lang="en-US" altLang="en-US" smtClean="0"/>
              <a:t>Light source emits “white light” (all frequencies of light)</a:t>
            </a:r>
          </a:p>
          <a:p>
            <a:pPr lvl="1"/>
            <a:r>
              <a:rPr lang="en-US" altLang="en-US" smtClean="0"/>
              <a:t>Object reflects/absorbs some frequencies</a:t>
            </a:r>
          </a:p>
          <a:p>
            <a:pPr lvl="1"/>
            <a:r>
              <a:rPr lang="en-US" altLang="en-US" smtClean="0"/>
              <a:t>Color = combination of frequencies reflected</a:t>
            </a:r>
          </a:p>
          <a:p>
            <a:r>
              <a:rPr lang="en-US" altLang="en-US" smtClean="0"/>
              <a:t>Dominant wavelength (or frequency)</a:t>
            </a:r>
          </a:p>
          <a:p>
            <a:pPr lvl="1"/>
            <a:r>
              <a:rPr lang="en-US" altLang="en-US" i="1" smtClean="0"/>
              <a:t>Hue</a:t>
            </a:r>
            <a:r>
              <a:rPr lang="en-US" altLang="en-US" smtClean="0"/>
              <a:t> or </a:t>
            </a:r>
            <a:r>
              <a:rPr lang="en-US" altLang="en-US" i="1" smtClean="0"/>
              <a:t>color</a:t>
            </a:r>
            <a:r>
              <a:rPr lang="en-US" altLang="en-US" smtClean="0"/>
              <a:t> of the light</a:t>
            </a:r>
          </a:p>
          <a:p>
            <a:pPr lvl="1"/>
            <a:r>
              <a:rPr lang="en-US" altLang="en-US" smtClean="0"/>
              <a:t>E.g., pink</a:t>
            </a:r>
            <a:endParaRPr lang="en-US" altLang="en-US" i="1" smtClean="0"/>
          </a:p>
        </p:txBody>
      </p:sp>
      <p:sp>
        <p:nvSpPr>
          <p:cNvPr id="9221" name="Line 4"/>
          <p:cNvSpPr>
            <a:spLocks noChangeShapeType="1"/>
          </p:cNvSpPr>
          <p:nvPr/>
        </p:nvSpPr>
        <p:spPr bwMode="auto">
          <a:xfrm flipV="1">
            <a:off x="3232150" y="4708525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2" name="Line 5"/>
          <p:cNvSpPr>
            <a:spLocks noChangeShapeType="1"/>
          </p:cNvSpPr>
          <p:nvPr/>
        </p:nvSpPr>
        <p:spPr bwMode="auto">
          <a:xfrm>
            <a:off x="3232150" y="6384925"/>
            <a:ext cx="3733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6889750" y="6156325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</a:t>
            </a:r>
            <a:endParaRPr lang="en-US" altLang="en-US"/>
          </a:p>
        </p:txBody>
      </p:sp>
      <p:sp>
        <p:nvSpPr>
          <p:cNvPr id="9224" name="Freeform 10"/>
          <p:cNvSpPr>
            <a:spLocks/>
          </p:cNvSpPr>
          <p:nvPr/>
        </p:nvSpPr>
        <p:spPr bwMode="auto">
          <a:xfrm>
            <a:off x="3460750" y="5089525"/>
            <a:ext cx="2438400" cy="1295400"/>
          </a:xfrm>
          <a:custGeom>
            <a:avLst/>
            <a:gdLst>
              <a:gd name="T0" fmla="*/ 0 w 1536"/>
              <a:gd name="T1" fmla="*/ 1295400 h 816"/>
              <a:gd name="T2" fmla="*/ 0 w 1536"/>
              <a:gd name="T3" fmla="*/ 685800 h 816"/>
              <a:gd name="T4" fmla="*/ 1981200 w 1536"/>
              <a:gd name="T5" fmla="*/ 685800 h 816"/>
              <a:gd name="T6" fmla="*/ 1981200 w 1536"/>
              <a:gd name="T7" fmla="*/ 0 h 816"/>
              <a:gd name="T8" fmla="*/ 2057400 w 1536"/>
              <a:gd name="T9" fmla="*/ 0 h 816"/>
              <a:gd name="T10" fmla="*/ 2057400 w 1536"/>
              <a:gd name="T11" fmla="*/ 685800 h 816"/>
              <a:gd name="T12" fmla="*/ 2438400 w 1536"/>
              <a:gd name="T13" fmla="*/ 685800 h 816"/>
              <a:gd name="T14" fmla="*/ 2438400 w 1536"/>
              <a:gd name="T15" fmla="*/ 1295400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36"/>
              <a:gd name="T25" fmla="*/ 0 h 816"/>
              <a:gd name="T26" fmla="*/ 1536 w 1536"/>
              <a:gd name="T27" fmla="*/ 816 h 8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36" h="816">
                <a:moveTo>
                  <a:pt x="0" y="816"/>
                </a:moveTo>
                <a:lnTo>
                  <a:pt x="0" y="432"/>
                </a:lnTo>
                <a:lnTo>
                  <a:pt x="1248" y="432"/>
                </a:lnTo>
                <a:lnTo>
                  <a:pt x="1248" y="0"/>
                </a:lnTo>
                <a:lnTo>
                  <a:pt x="1296" y="0"/>
                </a:lnTo>
                <a:lnTo>
                  <a:pt x="1296" y="432"/>
                </a:lnTo>
                <a:lnTo>
                  <a:pt x="1536" y="432"/>
                </a:lnTo>
                <a:lnTo>
                  <a:pt x="1536" y="81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3200400" y="6308725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ym typeface="Symbol" panose="05050102010706020507" pitchFamily="18" charset="2"/>
              </a:rPr>
              <a:t>400</a:t>
            </a:r>
            <a:endParaRPr lang="en-US" altLang="en-US" sz="2000"/>
          </a:p>
        </p:txBody>
      </p:sp>
      <p:sp>
        <p:nvSpPr>
          <p:cNvPr id="9226" name="Text Box 12"/>
          <p:cNvSpPr txBox="1">
            <a:spLocks noChangeArrowheads="1"/>
          </p:cNvSpPr>
          <p:nvPr/>
        </p:nvSpPr>
        <p:spPr bwMode="auto">
          <a:xfrm>
            <a:off x="5670550" y="6308725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ym typeface="Symbol" panose="05050102010706020507" pitchFamily="18" charset="2"/>
              </a:rPr>
              <a:t>700</a:t>
            </a:r>
            <a:endParaRPr lang="en-US" altLang="en-US" sz="2000"/>
          </a:p>
        </p:txBody>
      </p:sp>
      <p:sp>
        <p:nvSpPr>
          <p:cNvPr id="9227" name="Text Box 13"/>
          <p:cNvSpPr txBox="1">
            <a:spLocks noChangeArrowheads="1"/>
          </p:cNvSpPr>
          <p:nvPr/>
        </p:nvSpPr>
        <p:spPr bwMode="auto">
          <a:xfrm>
            <a:off x="5213350" y="6308725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ym typeface="Symbol" panose="05050102010706020507" pitchFamily="18" charset="2"/>
              </a:rPr>
              <a:t>620</a:t>
            </a:r>
            <a:endParaRPr lang="en-US" altLang="en-US" sz="2000"/>
          </a:p>
        </p:txBody>
      </p:sp>
      <p:sp>
        <p:nvSpPr>
          <p:cNvPr id="9228" name="Line 14"/>
          <p:cNvSpPr>
            <a:spLocks noChangeShapeType="1"/>
          </p:cNvSpPr>
          <p:nvPr/>
        </p:nvSpPr>
        <p:spPr bwMode="auto">
          <a:xfrm flipV="1">
            <a:off x="5518150" y="6308725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9" name="Text Box 15"/>
          <p:cNvSpPr txBox="1">
            <a:spLocks noChangeArrowheads="1"/>
          </p:cNvSpPr>
          <p:nvPr/>
        </p:nvSpPr>
        <p:spPr bwMode="auto">
          <a:xfrm>
            <a:off x="3232150" y="4556125"/>
            <a:ext cx="562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i="1">
                <a:sym typeface="Symbol" panose="05050102010706020507" pitchFamily="18" charset="2"/>
              </a:rPr>
              <a:t>S</a:t>
            </a:r>
            <a:r>
              <a:rPr lang="en-US" altLang="en-US">
                <a:sym typeface="Symbol" panose="05050102010706020507" pitchFamily="18" charset="2"/>
              </a:rPr>
              <a:t>(): spectrum (luminance/intensity of light)</a:t>
            </a: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551612"/>
            <a:ext cx="2895600" cy="365125"/>
          </a:xfrm>
        </p:spPr>
        <p:txBody>
          <a:bodyPr/>
          <a:lstStyle/>
          <a:p>
            <a:r>
              <a:rPr lang="en-US" dirty="0" smtClean="0"/>
              <a:t>AD23402 -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83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Objects reflect only some light</a:t>
            </a:r>
            <a:endParaRPr/>
          </a:p>
        </p:txBody>
      </p:sp>
      <p:sp>
        <p:nvSpPr>
          <p:cNvPr id="438" name="Google Shape;438;p64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626" y="1734751"/>
            <a:ext cx="6442749" cy="391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56CFC7D-41A5-4B1F-9020-B93CB4B75A8F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 altLang="en-US" smtClean="0"/>
              <a:t>CIE Color Model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Color models</a:t>
            </a:r>
          </a:p>
          <a:p>
            <a:pPr lvl="1"/>
            <a:r>
              <a:rPr lang="en-US" altLang="en-US" smtClean="0"/>
              <a:t>Use three primary colors to produce other colors</a:t>
            </a:r>
          </a:p>
          <a:p>
            <a:r>
              <a:rPr lang="en-US" altLang="en-US" smtClean="0"/>
              <a:t>Primary colors</a:t>
            </a:r>
          </a:p>
          <a:p>
            <a:pPr lvl="1"/>
            <a:r>
              <a:rPr lang="en-US" altLang="en-US" smtClean="0"/>
              <a:t>Colors used in a color model to produce all the other colors in that model.</a:t>
            </a:r>
          </a:p>
          <a:p>
            <a:pPr lvl="1"/>
            <a:r>
              <a:rPr lang="en-US" altLang="en-US" smtClean="0"/>
              <a:t>Cannot be made from the other (two) colors defining the model.</a:t>
            </a:r>
          </a:p>
          <a:p>
            <a:r>
              <a:rPr lang="en-US" altLang="en-US" smtClean="0"/>
              <a:t>CIE color model</a:t>
            </a:r>
          </a:p>
          <a:p>
            <a:pPr lvl="1"/>
            <a:r>
              <a:rPr lang="en-US" altLang="en-US" i="1" smtClean="0"/>
              <a:t>X</a:t>
            </a:r>
            <a:r>
              <a:rPr lang="en-US" altLang="en-US" smtClean="0"/>
              <a:t>, </a:t>
            </a:r>
            <a:r>
              <a:rPr lang="en-US" altLang="en-US" i="1" smtClean="0"/>
              <a:t>Y</a:t>
            </a:r>
            <a:r>
              <a:rPr lang="en-US" altLang="en-US" smtClean="0"/>
              <a:t>, and </a:t>
            </a:r>
            <a:r>
              <a:rPr lang="en-US" altLang="en-US" i="1" smtClean="0"/>
              <a:t>Z</a:t>
            </a:r>
            <a:r>
              <a:rPr lang="en-US" altLang="en-US" smtClean="0"/>
              <a:t>: nonexistent, super saturated colors</a:t>
            </a:r>
            <a:endParaRPr lang="en-US" altLang="en-US" i="1" smtClean="0"/>
          </a:p>
          <a:p>
            <a:pPr lvl="2"/>
            <a:r>
              <a:rPr lang="en-US" altLang="en-US" smtClean="0"/>
              <a:t>Vectors in 3-D additive color space</a:t>
            </a:r>
          </a:p>
          <a:p>
            <a:pPr lvl="1"/>
            <a:r>
              <a:rPr lang="en-US" altLang="en-US" smtClean="0"/>
              <a:t>Any color </a:t>
            </a:r>
            <a:r>
              <a:rPr lang="en-US" altLang="en-US" i="1" smtClean="0"/>
              <a:t>S</a:t>
            </a:r>
            <a:r>
              <a:rPr lang="en-US" altLang="en-US" smtClean="0"/>
              <a:t> = </a:t>
            </a:r>
            <a:r>
              <a:rPr lang="en-US" altLang="en-US" i="1" smtClean="0"/>
              <a:t>AX</a:t>
            </a:r>
            <a:r>
              <a:rPr lang="en-US" altLang="en-US" smtClean="0"/>
              <a:t> + </a:t>
            </a:r>
            <a:r>
              <a:rPr lang="en-US" altLang="en-US" i="1" smtClean="0"/>
              <a:t>BY</a:t>
            </a:r>
            <a:r>
              <a:rPr lang="en-US" altLang="en-US" smtClean="0"/>
              <a:t> + </a:t>
            </a:r>
            <a:r>
              <a:rPr lang="en-US" altLang="en-US" i="1" smtClean="0"/>
              <a:t>CZ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sz="3000"/>
              <a:t>We don’t really understand vision</a:t>
            </a:r>
            <a:endParaRPr sz="3000"/>
          </a:p>
        </p:txBody>
      </p:sp>
      <p:sp>
        <p:nvSpPr>
          <p:cNvPr id="358" name="Google Shape;358;p56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/>
              <a:t>Visual cortex - highly studied part of the brain</a:t>
            </a:r>
            <a:endParaRPr/>
          </a:p>
          <a:p>
            <a:pPr>
              <a:buChar char="-"/>
            </a:pPr>
            <a:r>
              <a:rPr lang="en"/>
              <a:t>Only rough idea of what different components do</a:t>
            </a:r>
            <a:endParaRPr/>
          </a:p>
          <a:p>
            <a:pPr>
              <a:buChar char="-"/>
            </a:pPr>
            <a:r>
              <a:rPr lang="en"/>
              <a:t>New discoveries in vision all the time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Eye uses blinking to reset its rotational orientation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Visual cortex can make some “high-level” decisions</a:t>
            </a:r>
            <a:endParaRPr/>
          </a:p>
        </p:txBody>
      </p:sp>
      <p:sp>
        <p:nvSpPr>
          <p:cNvPr id="359" name="Google Shape;359;p56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360" name="Google Shape;360;p56" descr="Image result for optical illus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651" y="3719601"/>
            <a:ext cx="3954701" cy="21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C97E7D-0647-4003-950F-BFB8E70F4B3D}" type="slidenum">
              <a:rPr lang="en-US" altLang="en-US" sz="1400"/>
              <a:pPr/>
              <a:t>20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CIE Color Model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i="1" smtClean="0"/>
              <a:t>S</a:t>
            </a:r>
            <a:r>
              <a:rPr lang="en-US" altLang="en-US" smtClean="0"/>
              <a:t> = </a:t>
            </a:r>
            <a:r>
              <a:rPr lang="en-US" altLang="en-US" i="1" smtClean="0"/>
              <a:t>AX</a:t>
            </a:r>
            <a:r>
              <a:rPr lang="en-US" altLang="en-US" smtClean="0"/>
              <a:t> + </a:t>
            </a:r>
            <a:r>
              <a:rPr lang="en-US" altLang="en-US" i="1" smtClean="0"/>
              <a:t>BY</a:t>
            </a:r>
            <a:r>
              <a:rPr lang="en-US" altLang="en-US" smtClean="0"/>
              <a:t> + </a:t>
            </a:r>
            <a:r>
              <a:rPr lang="en-US" altLang="en-US" i="1" smtClean="0"/>
              <a:t>CZ</a:t>
            </a:r>
            <a:r>
              <a:rPr lang="en-US" altLang="en-US" smtClean="0"/>
              <a:t> can be normalized to</a:t>
            </a:r>
          </a:p>
          <a:p>
            <a:pPr lvl="1"/>
            <a:r>
              <a:rPr lang="en-US" altLang="en-US" i="1" smtClean="0"/>
              <a:t>x</a:t>
            </a:r>
            <a:r>
              <a:rPr lang="en-US" altLang="en-US" smtClean="0"/>
              <a:t> = A/(A+B+C) </a:t>
            </a:r>
          </a:p>
          <a:p>
            <a:pPr lvl="1"/>
            <a:r>
              <a:rPr lang="en-US" altLang="en-US" i="1" smtClean="0"/>
              <a:t>y</a:t>
            </a:r>
            <a:r>
              <a:rPr lang="en-US" altLang="en-US" smtClean="0"/>
              <a:t> = B/(A+B+C)</a:t>
            </a:r>
          </a:p>
          <a:p>
            <a:pPr lvl="1"/>
            <a:r>
              <a:rPr lang="en-US" altLang="en-US" i="1" smtClean="0"/>
              <a:t>z</a:t>
            </a:r>
            <a:r>
              <a:rPr lang="en-US" altLang="en-US" smtClean="0"/>
              <a:t> = C/(A+B+C)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>
                <a:sym typeface="Wingdings" panose="05000000000000000000" pitchFamily="2" charset="2"/>
              </a:rPr>
              <a:t> </a:t>
            </a:r>
            <a:r>
              <a:rPr lang="en-US" altLang="en-US" b="1" smtClean="0">
                <a:sym typeface="Wingdings" panose="05000000000000000000" pitchFamily="2" charset="2"/>
              </a:rPr>
              <a:t>s </a:t>
            </a:r>
            <a:r>
              <a:rPr lang="en-US" altLang="en-US" smtClean="0">
                <a:sym typeface="Wingdings" panose="05000000000000000000" pitchFamily="2" charset="2"/>
              </a:rPr>
              <a:t>= </a:t>
            </a:r>
            <a:r>
              <a:rPr lang="en-US" altLang="en-US" i="1" smtClean="0">
                <a:sym typeface="Wingdings" panose="05000000000000000000" pitchFamily="2" charset="2"/>
              </a:rPr>
              <a:t>xX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yY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zZ</a:t>
            </a:r>
            <a:r>
              <a:rPr lang="en-US" altLang="en-US" smtClean="0">
                <a:sym typeface="Wingdings" panose="05000000000000000000" pitchFamily="2" charset="2"/>
              </a:rPr>
              <a:t>, where </a:t>
            </a:r>
            <a:r>
              <a:rPr lang="en-US" altLang="en-US" i="1" smtClean="0">
                <a:sym typeface="Wingdings" panose="05000000000000000000" pitchFamily="2" charset="2"/>
              </a:rPr>
              <a:t>x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y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z</a:t>
            </a:r>
            <a:r>
              <a:rPr lang="en-US" altLang="en-US" smtClean="0">
                <a:sym typeface="Wingdings" panose="05000000000000000000" pitchFamily="2" charset="2"/>
              </a:rPr>
              <a:t> = 1</a:t>
            </a:r>
            <a:r>
              <a:rPr lang="en-US" altLang="en-US" smtClean="0"/>
              <a:t> 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>
                <a:sym typeface="Wingdings" panose="05000000000000000000" pitchFamily="2" charset="2"/>
              </a:rPr>
              <a:t> </a:t>
            </a:r>
            <a:r>
              <a:rPr lang="en-US" altLang="en-US" b="1" smtClean="0">
                <a:sym typeface="Wingdings" panose="05000000000000000000" pitchFamily="2" charset="2"/>
              </a:rPr>
              <a:t>s</a:t>
            </a:r>
            <a:r>
              <a:rPr lang="en-US" altLang="en-US" smtClean="0">
                <a:sym typeface="Wingdings" panose="05000000000000000000" pitchFamily="2" charset="2"/>
              </a:rPr>
              <a:t> lies in the plane </a:t>
            </a:r>
            <a:r>
              <a:rPr lang="en-US" altLang="en-US" i="1" smtClean="0">
                <a:sym typeface="Wingdings" panose="05000000000000000000" pitchFamily="2" charset="2"/>
              </a:rPr>
              <a:t>x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y</a:t>
            </a:r>
            <a:r>
              <a:rPr lang="en-US" altLang="en-US" smtClean="0">
                <a:sym typeface="Wingdings" panose="05000000000000000000" pitchFamily="2" charset="2"/>
              </a:rPr>
              <a:t> + </a:t>
            </a:r>
            <a:r>
              <a:rPr lang="en-US" altLang="en-US" i="1" smtClean="0">
                <a:sym typeface="Wingdings" panose="05000000000000000000" pitchFamily="2" charset="2"/>
              </a:rPr>
              <a:t>z</a:t>
            </a:r>
            <a:r>
              <a:rPr lang="en-US" altLang="en-US" smtClean="0">
                <a:sym typeface="Wingdings" panose="05000000000000000000" pitchFamily="2" charset="2"/>
              </a:rPr>
              <a:t> = 1</a:t>
            </a:r>
            <a:r>
              <a:rPr lang="en-US" altLang="en-US" smtClean="0"/>
              <a:t> </a:t>
            </a:r>
            <a:r>
              <a:rPr lang="en-US" altLang="en-US" smtClean="0">
                <a:sym typeface="Wingdings" panose="05000000000000000000" pitchFamily="2" charset="2"/>
              </a:rPr>
              <a:t>in 3D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90800" y="4495800"/>
            <a:ext cx="2590800" cy="2139950"/>
            <a:chOff x="2590800" y="4495800"/>
            <a:chExt cx="2590800" cy="2139950"/>
          </a:xfrm>
        </p:grpSpPr>
        <p:sp>
          <p:nvSpPr>
            <p:cNvPr id="11269" name="Line 4"/>
            <p:cNvSpPr>
              <a:spLocks noChangeShapeType="1"/>
            </p:cNvSpPr>
            <p:nvPr/>
          </p:nvSpPr>
          <p:spPr bwMode="auto">
            <a:xfrm flipV="1">
              <a:off x="3962400" y="46482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 rot="7182688" flipV="1">
              <a:off x="4456906" y="5525294"/>
              <a:ext cx="1588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 rot="14379807" flipV="1">
              <a:off x="3466306" y="5525294"/>
              <a:ext cx="1588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200400" y="4876800"/>
              <a:ext cx="1524000" cy="137160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3" name="Freeform 10"/>
            <p:cNvSpPr>
              <a:spLocks/>
            </p:cNvSpPr>
            <p:nvPr/>
          </p:nvSpPr>
          <p:spPr bwMode="auto">
            <a:xfrm>
              <a:off x="3352800" y="5334000"/>
              <a:ext cx="1066800" cy="914400"/>
            </a:xfrm>
            <a:custGeom>
              <a:avLst/>
              <a:gdLst>
                <a:gd name="T0" fmla="*/ 0 w 648"/>
                <a:gd name="T1" fmla="*/ 629392 h 616"/>
                <a:gd name="T2" fmla="*/ 395111 w 648"/>
                <a:gd name="T3" fmla="*/ 130629 h 616"/>
                <a:gd name="T4" fmla="*/ 711200 w 648"/>
                <a:gd name="T5" fmla="*/ 59377 h 616"/>
                <a:gd name="T6" fmla="*/ 1027289 w 648"/>
                <a:gd name="T7" fmla="*/ 486888 h 616"/>
                <a:gd name="T8" fmla="*/ 948267 w 648"/>
                <a:gd name="T9" fmla="*/ 843148 h 616"/>
                <a:gd name="T10" fmla="*/ 711200 w 648"/>
                <a:gd name="T11" fmla="*/ 914400 h 6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8"/>
                <a:gd name="T19" fmla="*/ 0 h 616"/>
                <a:gd name="T20" fmla="*/ 648 w 648"/>
                <a:gd name="T21" fmla="*/ 616 h 6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8" h="616">
                  <a:moveTo>
                    <a:pt x="0" y="424"/>
                  </a:moveTo>
                  <a:cubicBezTo>
                    <a:pt x="84" y="288"/>
                    <a:pt x="168" y="152"/>
                    <a:pt x="240" y="88"/>
                  </a:cubicBezTo>
                  <a:cubicBezTo>
                    <a:pt x="312" y="24"/>
                    <a:pt x="368" y="0"/>
                    <a:pt x="432" y="40"/>
                  </a:cubicBezTo>
                  <a:cubicBezTo>
                    <a:pt x="496" y="80"/>
                    <a:pt x="600" y="240"/>
                    <a:pt x="624" y="328"/>
                  </a:cubicBezTo>
                  <a:cubicBezTo>
                    <a:pt x="648" y="416"/>
                    <a:pt x="608" y="520"/>
                    <a:pt x="576" y="568"/>
                  </a:cubicBezTo>
                  <a:cubicBezTo>
                    <a:pt x="544" y="616"/>
                    <a:pt x="488" y="616"/>
                    <a:pt x="432" y="6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4" name="Text Box 11"/>
            <p:cNvSpPr txBox="1">
              <a:spLocks noChangeArrowheads="1"/>
            </p:cNvSpPr>
            <p:nvPr/>
          </p:nvSpPr>
          <p:spPr bwMode="auto">
            <a:xfrm>
              <a:off x="3810000" y="6172200"/>
              <a:ext cx="8477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sym typeface="Symbol" panose="05050102010706020507" pitchFamily="18" charset="2"/>
                </a:rPr>
                <a:t>=400</a:t>
              </a:r>
              <a:endParaRPr lang="en-US" altLang="en-US" sz="2000"/>
            </a:p>
          </p:txBody>
        </p:sp>
        <p:sp>
          <p:nvSpPr>
            <p:cNvPr id="11275" name="Text Box 12"/>
            <p:cNvSpPr txBox="1">
              <a:spLocks noChangeArrowheads="1"/>
            </p:cNvSpPr>
            <p:nvPr/>
          </p:nvSpPr>
          <p:spPr bwMode="auto">
            <a:xfrm>
              <a:off x="2590800" y="5638800"/>
              <a:ext cx="8477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sym typeface="Symbol" panose="05050102010706020507" pitchFamily="18" charset="2"/>
                </a:rPr>
                <a:t>=670</a:t>
              </a:r>
              <a:endParaRPr lang="en-US" altLang="en-US" sz="2000"/>
            </a:p>
          </p:txBody>
        </p:sp>
        <p:sp>
          <p:nvSpPr>
            <p:cNvPr id="11276" name="Text Box 13"/>
            <p:cNvSpPr txBox="1">
              <a:spLocks noChangeArrowheads="1"/>
            </p:cNvSpPr>
            <p:nvPr/>
          </p:nvSpPr>
          <p:spPr bwMode="auto">
            <a:xfrm>
              <a:off x="2728913" y="6178550"/>
              <a:ext cx="319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x</a:t>
              </a:r>
              <a:endParaRPr lang="en-US" altLang="en-US" i="1"/>
            </a:p>
          </p:txBody>
        </p:sp>
        <p:sp>
          <p:nvSpPr>
            <p:cNvPr id="11277" name="Text Box 14"/>
            <p:cNvSpPr txBox="1">
              <a:spLocks noChangeArrowheads="1"/>
            </p:cNvSpPr>
            <p:nvPr/>
          </p:nvSpPr>
          <p:spPr bwMode="auto">
            <a:xfrm>
              <a:off x="4878388" y="6096000"/>
              <a:ext cx="3032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z</a:t>
              </a:r>
              <a:endParaRPr lang="en-US" altLang="en-US" i="1"/>
            </a:p>
          </p:txBody>
        </p:sp>
        <p:sp>
          <p:nvSpPr>
            <p:cNvPr id="11278" name="Text Box 15"/>
            <p:cNvSpPr txBox="1">
              <a:spLocks noChangeArrowheads="1"/>
            </p:cNvSpPr>
            <p:nvPr/>
          </p:nvSpPr>
          <p:spPr bwMode="auto">
            <a:xfrm>
              <a:off x="3962400" y="4495800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y</a:t>
              </a:r>
              <a:endParaRPr lang="en-US" altLang="en-US" i="1"/>
            </a:p>
          </p:txBody>
        </p:sp>
        <p:sp>
          <p:nvSpPr>
            <p:cNvPr id="11279" name="Line 16"/>
            <p:cNvSpPr>
              <a:spLocks noChangeShapeType="1"/>
            </p:cNvSpPr>
            <p:nvPr/>
          </p:nvSpPr>
          <p:spPr bwMode="auto">
            <a:xfrm>
              <a:off x="3429000" y="5867400"/>
              <a:ext cx="762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15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2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We can make a map of color</a:t>
            </a:r>
            <a:endParaRPr dirty="0"/>
          </a:p>
        </p:txBody>
      </p:sp>
      <p:sp>
        <p:nvSpPr>
          <p:cNvPr id="780" name="Google Shape;780;p92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81" name="Google Shape;7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613" y="1715027"/>
            <a:ext cx="4206203" cy="447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762000" y="3112477"/>
            <a:ext cx="2590800" cy="2139950"/>
            <a:chOff x="2590800" y="4495800"/>
            <a:chExt cx="2590800" cy="213995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3962400" y="46482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7182688" flipV="1">
              <a:off x="4456906" y="5525294"/>
              <a:ext cx="1588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4379807" flipV="1">
              <a:off x="3466306" y="5525294"/>
              <a:ext cx="1588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3200400" y="4876800"/>
              <a:ext cx="1524000" cy="137160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352800" y="5334000"/>
              <a:ext cx="1066800" cy="914400"/>
            </a:xfrm>
            <a:custGeom>
              <a:avLst/>
              <a:gdLst>
                <a:gd name="T0" fmla="*/ 0 w 648"/>
                <a:gd name="T1" fmla="*/ 629392 h 616"/>
                <a:gd name="T2" fmla="*/ 395111 w 648"/>
                <a:gd name="T3" fmla="*/ 130629 h 616"/>
                <a:gd name="T4" fmla="*/ 711200 w 648"/>
                <a:gd name="T5" fmla="*/ 59377 h 616"/>
                <a:gd name="T6" fmla="*/ 1027289 w 648"/>
                <a:gd name="T7" fmla="*/ 486888 h 616"/>
                <a:gd name="T8" fmla="*/ 948267 w 648"/>
                <a:gd name="T9" fmla="*/ 843148 h 616"/>
                <a:gd name="T10" fmla="*/ 711200 w 648"/>
                <a:gd name="T11" fmla="*/ 914400 h 6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8"/>
                <a:gd name="T19" fmla="*/ 0 h 616"/>
                <a:gd name="T20" fmla="*/ 648 w 648"/>
                <a:gd name="T21" fmla="*/ 616 h 6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8" h="616">
                  <a:moveTo>
                    <a:pt x="0" y="424"/>
                  </a:moveTo>
                  <a:cubicBezTo>
                    <a:pt x="84" y="288"/>
                    <a:pt x="168" y="152"/>
                    <a:pt x="240" y="88"/>
                  </a:cubicBezTo>
                  <a:cubicBezTo>
                    <a:pt x="312" y="24"/>
                    <a:pt x="368" y="0"/>
                    <a:pt x="432" y="40"/>
                  </a:cubicBezTo>
                  <a:cubicBezTo>
                    <a:pt x="496" y="80"/>
                    <a:pt x="600" y="240"/>
                    <a:pt x="624" y="328"/>
                  </a:cubicBezTo>
                  <a:cubicBezTo>
                    <a:pt x="648" y="416"/>
                    <a:pt x="608" y="520"/>
                    <a:pt x="576" y="568"/>
                  </a:cubicBezTo>
                  <a:cubicBezTo>
                    <a:pt x="544" y="616"/>
                    <a:pt x="488" y="616"/>
                    <a:pt x="432" y="6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810000" y="6172200"/>
              <a:ext cx="8477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sym typeface="Symbol" panose="05050102010706020507" pitchFamily="18" charset="2"/>
                </a:rPr>
                <a:t>=400</a:t>
              </a:r>
              <a:endParaRPr lang="en-US" altLang="en-US" sz="2000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590800" y="5638800"/>
              <a:ext cx="8477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>
                  <a:sym typeface="Symbol" panose="05050102010706020507" pitchFamily="18" charset="2"/>
                </a:rPr>
                <a:t>=670</a:t>
              </a:r>
              <a:endParaRPr lang="en-US" altLang="en-US" sz="200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728913" y="6178550"/>
              <a:ext cx="319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x</a:t>
              </a:r>
              <a:endParaRPr lang="en-US" altLang="en-US" i="1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878388" y="6096000"/>
              <a:ext cx="3032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z</a:t>
              </a:r>
              <a:endParaRPr lang="en-US" altLang="en-US" i="1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962400" y="4495800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i="1">
                  <a:sym typeface="Symbol" panose="05050102010706020507" pitchFamily="18" charset="2"/>
                </a:rPr>
                <a:t>y</a:t>
              </a:r>
              <a:endParaRPr lang="en-US" altLang="en-US" i="1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429000" y="5867400"/>
              <a:ext cx="762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3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Linear colorspace</a:t>
            </a:r>
            <a:endParaRPr/>
          </a:p>
        </p:txBody>
      </p:sp>
      <p:sp>
        <p:nvSpPr>
          <p:cNvPr id="787" name="Google Shape;787;p93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 dirty="0"/>
              <a:t>Pick some primaries</a:t>
            </a:r>
            <a:endParaRPr dirty="0"/>
          </a:p>
          <a:p>
            <a:pPr>
              <a:buChar char="-"/>
            </a:pPr>
            <a:r>
              <a:rPr lang="en" dirty="0"/>
              <a:t>Can mix those primaries to match any color inside the triangle</a:t>
            </a:r>
          </a:p>
          <a:p>
            <a:pPr>
              <a:buChar char="-"/>
            </a:pPr>
            <a:r>
              <a:rPr lang="en" dirty="0"/>
              <a:t>There is a commision that studies color!</a:t>
            </a:r>
          </a:p>
          <a:p>
            <a:pPr>
              <a:buChar char="-"/>
            </a:pPr>
            <a:endParaRPr lang="en" dirty="0"/>
          </a:p>
          <a:p>
            <a:pPr>
              <a:buChar char="-"/>
            </a:pPr>
            <a:endParaRPr lang="en" dirty="0"/>
          </a:p>
          <a:p>
            <a:pPr>
              <a:buChar char="-"/>
            </a:pPr>
            <a:r>
              <a:rPr lang="en-US" dirty="0">
                <a:solidFill>
                  <a:srgbClr val="0000FF"/>
                </a:solidFill>
              </a:rPr>
              <a:t>Commission </a:t>
            </a:r>
            <a:r>
              <a:rPr lang="en-US" dirty="0" err="1">
                <a:solidFill>
                  <a:srgbClr val="0000FF"/>
                </a:solidFill>
              </a:rPr>
              <a:t>internationale</a:t>
            </a:r>
            <a:r>
              <a:rPr lang="en-US" dirty="0">
                <a:solidFill>
                  <a:srgbClr val="0000FF"/>
                </a:solidFill>
              </a:rPr>
              <a:t> de </a:t>
            </a:r>
            <a:r>
              <a:rPr lang="en-US" dirty="0" err="1">
                <a:solidFill>
                  <a:srgbClr val="0000FF"/>
                </a:solidFill>
              </a:rPr>
              <a:t>l’éclairage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(CIE) </a:t>
            </a:r>
            <a:r>
              <a:rPr lang="en-US" dirty="0">
                <a:solidFill>
                  <a:srgbClr val="0000FF"/>
                </a:solidFill>
              </a:rPr>
              <a:t>is a 100 year old organization that creates international standards related to light and color.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788" name="Google Shape;788;p93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4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“Theoretical” CIE RGB primaries</a:t>
            </a:r>
            <a:endParaRPr/>
          </a:p>
        </p:txBody>
      </p:sp>
      <p:sp>
        <p:nvSpPr>
          <p:cNvPr id="794" name="Google Shape;794;p94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95" name="Google Shape;7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901" y="1534139"/>
            <a:ext cx="4206199" cy="446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5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Practical sRGB primaries, MSFT 1996</a:t>
            </a:r>
            <a:endParaRPr/>
          </a:p>
        </p:txBody>
      </p:sp>
      <p:pic>
        <p:nvPicPr>
          <p:cNvPr id="801" name="Google Shape;8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60" y="1746162"/>
            <a:ext cx="3973700" cy="4164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11615" y="5910926"/>
            <a:ext cx="8656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sRGB (standard Red Green Blue) is an RGB color space that HP and Microsoft created </a:t>
            </a:r>
          </a:p>
          <a:p>
            <a:r>
              <a:rPr lang="en-US" dirty="0">
                <a:solidFill>
                  <a:srgbClr val="0000FF"/>
                </a:solidFill>
              </a:rPr>
              <a:t>cooperatively in 1996 to use on monitors, printers, and the Internet.  It was subsequently </a:t>
            </a:r>
          </a:p>
          <a:p>
            <a:r>
              <a:rPr lang="en-US" dirty="0">
                <a:solidFill>
                  <a:srgbClr val="0000FF"/>
                </a:solidFill>
              </a:rPr>
              <a:t>standardized by the IEC (</a:t>
            </a:r>
            <a:r>
              <a:rPr lang="en-US" dirty="0"/>
              <a:t>International </a:t>
            </a:r>
            <a:r>
              <a:rPr lang="en-US" dirty="0" err="1"/>
              <a:t>Electrotechnical</a:t>
            </a:r>
            <a:r>
              <a:rPr lang="en-US" dirty="0"/>
              <a:t> Commission)</a:t>
            </a:r>
            <a:r>
              <a:rPr lang="en-US" dirty="0">
                <a:solidFill>
                  <a:srgbClr val="0000FF"/>
                </a:solidFill>
              </a:rPr>
              <a:t> as IEC 61966-2-1:1999.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7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What does this mean for computers?</a:t>
            </a:r>
            <a:endParaRPr/>
          </a:p>
        </p:txBody>
      </p:sp>
      <p:sp>
        <p:nvSpPr>
          <p:cNvPr id="815" name="Google Shape;815;p9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Aft>
                <a:spcPts val="600"/>
              </a:spcAft>
              <a:buChar char="-"/>
            </a:pPr>
            <a:r>
              <a:rPr lang="en" dirty="0"/>
              <a:t>We represent images as grids of pixels</a:t>
            </a:r>
            <a:endParaRPr dirty="0"/>
          </a:p>
          <a:p>
            <a:pPr>
              <a:spcAft>
                <a:spcPts val="600"/>
              </a:spcAft>
              <a:buChar char="-"/>
            </a:pPr>
            <a:r>
              <a:rPr lang="en" dirty="0">
                <a:solidFill>
                  <a:srgbClr val="C00000"/>
                </a:solidFill>
              </a:rPr>
              <a:t>Each pixel has a color, 3 components: RGB</a:t>
            </a:r>
            <a:endParaRPr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  <a:buChar char="-"/>
            </a:pPr>
            <a:r>
              <a:rPr lang="en" dirty="0"/>
              <a:t>Not every color can be represented in RGB!</a:t>
            </a:r>
            <a:endParaRPr dirty="0"/>
          </a:p>
          <a:p>
            <a:pPr lvl="1">
              <a:spcBef>
                <a:spcPts val="0"/>
              </a:spcBef>
              <a:spcAft>
                <a:spcPts val="600"/>
              </a:spcAft>
              <a:buChar char="-"/>
            </a:pPr>
            <a:r>
              <a:rPr lang="en" dirty="0"/>
              <a:t>Have to go out in the real world sometimes</a:t>
            </a:r>
            <a:endParaRPr dirty="0"/>
          </a:p>
          <a:p>
            <a:pPr>
              <a:spcAft>
                <a:spcPts val="600"/>
              </a:spcAft>
              <a:buChar char="-"/>
            </a:pPr>
            <a:r>
              <a:rPr lang="en" dirty="0"/>
              <a:t>RGB is not fully accurate</a:t>
            </a:r>
            <a:endParaRPr dirty="0"/>
          </a:p>
          <a:p>
            <a:pPr>
              <a:spcAft>
                <a:spcPts val="600"/>
              </a:spcAft>
              <a:buChar char="-"/>
            </a:pPr>
            <a:r>
              <a:rPr lang="en" dirty="0">
                <a:solidFill>
                  <a:srgbClr val="C00000"/>
                </a:solidFill>
              </a:rPr>
              <a:t>We can represent a color with 3 numbers</a:t>
            </a:r>
            <a:endParaRPr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har char="-"/>
            </a:pPr>
            <a:r>
              <a:rPr lang="en" sz="2000" dirty="0">
                <a:solidFill>
                  <a:srgbClr val="C00000"/>
                </a:solidFill>
              </a:rPr>
              <a:t>#ff00ff; (1.0, 0.0, 1.0); 255,0,255</a:t>
            </a:r>
            <a:endParaRPr lang="en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har char="-"/>
            </a:pPr>
            <a:r>
              <a:rPr lang="en" dirty="0">
                <a:solidFill>
                  <a:srgbClr val="0000FF"/>
                </a:solidFill>
              </a:rPr>
              <a:t>WHAT COLOR IS THAT?</a:t>
            </a:r>
          </a:p>
          <a:p>
            <a:pPr lvl="1">
              <a:spcBef>
                <a:spcPts val="0"/>
              </a:spcBef>
              <a:buChar char="-"/>
            </a:pPr>
            <a:endParaRPr lang="en" dirty="0"/>
          </a:p>
          <a:p>
            <a:pPr>
              <a:buChar char="-"/>
            </a:pPr>
            <a:endParaRPr sz="2000" dirty="0"/>
          </a:p>
        </p:txBody>
      </p:sp>
      <p:sp>
        <p:nvSpPr>
          <p:cNvPr id="816" name="Google Shape;816;p97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8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Image: 2d array of color</a:t>
            </a:r>
            <a:endParaRPr/>
          </a:p>
        </p:txBody>
      </p:sp>
      <p:sp>
        <p:nvSpPr>
          <p:cNvPr id="822" name="Google Shape;822;p9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Some range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[0,255]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0.0 - </a:t>
            </a:r>
            <a:r>
              <a:rPr lang="en" dirty="0" smtClean="0"/>
              <a:t>1.0</a:t>
            </a:r>
            <a:endParaRPr dirty="0"/>
          </a:p>
        </p:txBody>
      </p:sp>
      <p:sp>
        <p:nvSpPr>
          <p:cNvPr id="823" name="Google Shape;823;p98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24" name="Google Shape;8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08" y="1714439"/>
            <a:ext cx="5066492" cy="40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9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Grayscale - making color images not</a:t>
            </a:r>
            <a:endParaRPr/>
          </a:p>
        </p:txBody>
      </p:sp>
      <p:sp>
        <p:nvSpPr>
          <p:cNvPr id="830" name="Google Shape;830;p99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 dirty="0"/>
              <a:t>We can simulate monochromatic images from RGB</a:t>
            </a:r>
            <a:endParaRPr dirty="0"/>
          </a:p>
          <a:p>
            <a:pPr>
              <a:buChar char="-"/>
            </a:pPr>
            <a:r>
              <a:rPr lang="en" dirty="0"/>
              <a:t>Want a good approximation of how “bright” the image is without color information</a:t>
            </a:r>
            <a:endParaRPr dirty="0"/>
          </a:p>
          <a:p>
            <a:pPr>
              <a:buChar char="-"/>
            </a:pPr>
            <a:r>
              <a:rPr lang="en" dirty="0"/>
              <a:t>(R+B+G/3) - looks weird</a:t>
            </a:r>
            <a:endParaRPr dirty="0"/>
          </a:p>
          <a:p>
            <a:pPr>
              <a:buChar char="-"/>
            </a:pPr>
            <a:r>
              <a:rPr lang="en" dirty="0"/>
              <a:t>We </a:t>
            </a:r>
            <a:r>
              <a:rPr lang="en" i="1" dirty="0"/>
              <a:t>should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Gamma decompress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Calculatight lightness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Gamma compress</a:t>
            </a:r>
            <a:endParaRPr dirty="0"/>
          </a:p>
          <a:p>
            <a:pPr>
              <a:buChar char="-"/>
            </a:pPr>
            <a:r>
              <a:rPr lang="en" dirty="0"/>
              <a:t>We can just operate on sRGB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sz="2800" dirty="0">
                <a:solidFill>
                  <a:srgbClr val="FF0000"/>
                </a:solidFill>
              </a:rPr>
              <a:t>Typically ~ .30R + .59G + .11B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831" name="Google Shape;831;p99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070F8-C0D5-4A4E-A298-B258977D049F}" type="slidenum">
              <a:rPr lang="en-US" altLang="en-US" sz="1400"/>
              <a:pPr/>
              <a:t>28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RGB Color Model</a:t>
            </a:r>
          </a:p>
        </p:txBody>
      </p:sp>
      <p:pic>
        <p:nvPicPr>
          <p:cNvPr id="22532" name="Picture 4" descr="D:\courses\Spring01\CS430\rg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8768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5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71A10B-6F98-4AFA-90A2-488F0B4E0BD3}" type="slidenum">
              <a:rPr lang="en-US" altLang="en-US" sz="1400"/>
              <a:pPr/>
              <a:t>29</a:t>
            </a:fld>
            <a:endParaRPr lang="en-US" altLang="en-US" sz="1400"/>
          </a:p>
        </p:txBody>
      </p:sp>
      <p:sp>
        <p:nvSpPr>
          <p:cNvPr id="2355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RGB Color Model</a:t>
            </a:r>
          </a:p>
        </p:txBody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924800" cy="4648200"/>
          </a:xfrm>
        </p:spPr>
        <p:txBody>
          <a:bodyPr/>
          <a:lstStyle/>
          <a:p>
            <a:r>
              <a:rPr lang="en-US" altLang="en-US" smtClean="0"/>
              <a:t>Color Cube</a:t>
            </a:r>
          </a:p>
          <a:p>
            <a:pPr lvl="1"/>
            <a:r>
              <a:rPr lang="en-US" altLang="en-US" i="1" smtClean="0">
                <a:sym typeface="Symbol" panose="05050102010706020507" pitchFamily="18" charset="2"/>
              </a:rPr>
              <a:t>R</a:t>
            </a:r>
            <a:r>
              <a:rPr lang="en-US" altLang="en-US" smtClean="0">
                <a:sym typeface="Symbol" panose="05050102010706020507" pitchFamily="18" charset="2"/>
              </a:rPr>
              <a:t> + </a:t>
            </a:r>
            <a:r>
              <a:rPr lang="en-US" altLang="en-US" i="1" smtClean="0">
                <a:sym typeface="Symbol" panose="05050102010706020507" pitchFamily="18" charset="2"/>
              </a:rPr>
              <a:t>G</a:t>
            </a:r>
            <a:r>
              <a:rPr lang="en-US" altLang="en-US" smtClean="0">
                <a:sym typeface="Symbol" panose="05050102010706020507" pitchFamily="18" charset="2"/>
              </a:rPr>
              <a:t> = (1, 0, 0) + (0, 1, 0) = (1, 1, 0) = </a:t>
            </a:r>
            <a:r>
              <a:rPr lang="en-US" altLang="en-US" i="1" smtClean="0">
                <a:sym typeface="Symbol" panose="05050102010706020507" pitchFamily="18" charset="2"/>
              </a:rPr>
              <a:t>Y</a:t>
            </a:r>
          </a:p>
          <a:p>
            <a:pPr lvl="1"/>
            <a:r>
              <a:rPr lang="en-US" altLang="en-US" i="1" smtClean="0">
                <a:sym typeface="Symbol" panose="05050102010706020507" pitchFamily="18" charset="2"/>
              </a:rPr>
              <a:t>R</a:t>
            </a:r>
            <a:r>
              <a:rPr lang="en-US" altLang="en-US" smtClean="0">
                <a:sym typeface="Symbol" panose="05050102010706020507" pitchFamily="18" charset="2"/>
              </a:rPr>
              <a:t> + </a:t>
            </a:r>
            <a:r>
              <a:rPr lang="en-US" altLang="en-US" i="1" smtClean="0">
                <a:sym typeface="Symbol" panose="05050102010706020507" pitchFamily="18" charset="2"/>
              </a:rPr>
              <a:t>B</a:t>
            </a:r>
            <a:r>
              <a:rPr lang="en-US" altLang="en-US" smtClean="0">
                <a:sym typeface="Symbol" panose="05050102010706020507" pitchFamily="18" charset="2"/>
              </a:rPr>
              <a:t> = (1, 0, 0) + (0, 0, 1) = (1, 0, 1) = </a:t>
            </a:r>
            <a:r>
              <a:rPr lang="en-US" altLang="en-US" i="1" smtClean="0">
                <a:sym typeface="Symbol" panose="05050102010706020507" pitchFamily="18" charset="2"/>
              </a:rPr>
              <a:t>M</a:t>
            </a:r>
            <a:endParaRPr lang="en-US" altLang="en-US" smtClean="0">
              <a:sym typeface="Symbol" panose="05050102010706020507" pitchFamily="18" charset="2"/>
            </a:endParaRPr>
          </a:p>
          <a:p>
            <a:pPr lvl="1"/>
            <a:r>
              <a:rPr lang="en-US" altLang="en-US" i="1" smtClean="0">
                <a:sym typeface="Symbol" panose="05050102010706020507" pitchFamily="18" charset="2"/>
              </a:rPr>
              <a:t>B</a:t>
            </a:r>
            <a:r>
              <a:rPr lang="en-US" altLang="en-US" smtClean="0">
                <a:sym typeface="Symbol" panose="05050102010706020507" pitchFamily="18" charset="2"/>
              </a:rPr>
              <a:t> + </a:t>
            </a:r>
            <a:r>
              <a:rPr lang="en-US" altLang="en-US" i="1" smtClean="0">
                <a:sym typeface="Symbol" panose="05050102010706020507" pitchFamily="18" charset="2"/>
              </a:rPr>
              <a:t>G</a:t>
            </a:r>
            <a:r>
              <a:rPr lang="en-US" altLang="en-US" smtClean="0">
                <a:sym typeface="Symbol" panose="05050102010706020507" pitchFamily="18" charset="2"/>
              </a:rPr>
              <a:t> = (0, 0, 1) + (0, 1, 0) = (0, 1, 1) = </a:t>
            </a:r>
            <a:r>
              <a:rPr lang="en-US" altLang="en-US" i="1" smtClean="0">
                <a:sym typeface="Symbol" panose="05050102010706020507" pitchFamily="18" charset="2"/>
              </a:rPr>
              <a:t>C</a:t>
            </a:r>
            <a:endParaRPr lang="en-US" altLang="en-US" smtClean="0">
              <a:sym typeface="Symbol" panose="05050102010706020507" pitchFamily="18" charset="2"/>
            </a:endParaRPr>
          </a:p>
          <a:p>
            <a:pPr lvl="1"/>
            <a:r>
              <a:rPr lang="en-US" altLang="en-US" i="1" smtClean="0">
                <a:sym typeface="Symbol" panose="05050102010706020507" pitchFamily="18" charset="2"/>
              </a:rPr>
              <a:t>R</a:t>
            </a:r>
            <a:r>
              <a:rPr lang="en-US" altLang="en-US" smtClean="0">
                <a:sym typeface="Symbol" panose="05050102010706020507" pitchFamily="18" charset="2"/>
              </a:rPr>
              <a:t> + </a:t>
            </a:r>
            <a:r>
              <a:rPr lang="en-US" altLang="en-US" i="1" smtClean="0">
                <a:sym typeface="Symbol" panose="05050102010706020507" pitchFamily="18" charset="2"/>
              </a:rPr>
              <a:t>G</a:t>
            </a:r>
            <a:r>
              <a:rPr lang="en-US" altLang="en-US" smtClean="0">
                <a:sym typeface="Symbol" panose="05050102010706020507" pitchFamily="18" charset="2"/>
              </a:rPr>
              <a:t> + </a:t>
            </a:r>
            <a:r>
              <a:rPr lang="en-US" altLang="en-US" i="1" smtClean="0">
                <a:sym typeface="Symbol" panose="05050102010706020507" pitchFamily="18" charset="2"/>
              </a:rPr>
              <a:t>B</a:t>
            </a:r>
            <a:r>
              <a:rPr lang="en-US" altLang="en-US" smtClean="0">
                <a:sym typeface="Symbol" panose="05050102010706020507" pitchFamily="18" charset="2"/>
              </a:rPr>
              <a:t> = (1, 1, 1) = </a:t>
            </a:r>
            <a:r>
              <a:rPr lang="en-US" altLang="en-US" i="1" smtClean="0">
                <a:sym typeface="Symbol" panose="05050102010706020507" pitchFamily="18" charset="2"/>
              </a:rPr>
              <a:t>W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1 – </a:t>
            </a:r>
            <a:r>
              <a:rPr lang="en-US" altLang="en-US" i="1" smtClean="0">
                <a:sym typeface="Symbol" panose="05050102010706020507" pitchFamily="18" charset="2"/>
              </a:rPr>
              <a:t>W</a:t>
            </a:r>
            <a:r>
              <a:rPr lang="en-US" altLang="en-US" smtClean="0">
                <a:sym typeface="Symbol" panose="05050102010706020507" pitchFamily="18" charset="2"/>
              </a:rPr>
              <a:t> = (0, 0, 0) = BLK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Grays = (</a:t>
            </a:r>
            <a:r>
              <a:rPr lang="en-US" altLang="en-US" i="1" smtClean="0">
                <a:sym typeface="Symbol" panose="05050102010706020507" pitchFamily="18" charset="2"/>
              </a:rPr>
              <a:t>x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x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x</a:t>
            </a:r>
            <a:r>
              <a:rPr lang="en-US" altLang="en-US" smtClean="0">
                <a:sym typeface="Symbol" panose="05050102010706020507" pitchFamily="18" charset="2"/>
              </a:rPr>
              <a:t>), where </a:t>
            </a:r>
            <a:r>
              <a:rPr lang="en-US" altLang="en-US" i="1" smtClean="0">
                <a:sym typeface="Symbol" panose="05050102010706020507" pitchFamily="18" charset="2"/>
              </a:rPr>
              <a:t>x</a:t>
            </a:r>
            <a:r>
              <a:rPr lang="en-US" altLang="en-US" smtClean="0">
                <a:sym typeface="Symbol" panose="05050102010706020507" pitchFamily="18" charset="2"/>
              </a:rPr>
              <a:t>  (0, 1)</a:t>
            </a:r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Is vision easy or hard for humans?</a:t>
            </a:r>
            <a:endParaRPr/>
          </a:p>
        </p:txBody>
      </p:sp>
      <p:sp>
        <p:nvSpPr>
          <p:cNvPr id="366" name="Google Shape;366;p5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 dirty="0"/>
              <a:t>What do you think?</a:t>
            </a:r>
            <a:endParaRPr dirty="0"/>
          </a:p>
        </p:txBody>
      </p:sp>
      <p:sp>
        <p:nvSpPr>
          <p:cNvPr id="367" name="Google Shape;367;p57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C5151AA-2DCC-48EF-98EB-7CFED63BD703}" type="slidenum">
              <a:rPr lang="en-US" altLang="en-US" sz="1400"/>
              <a:pPr/>
              <a:t>30</a:t>
            </a:fld>
            <a:endParaRPr lang="en-US" alt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Cube</a:t>
            </a:r>
          </a:p>
        </p:txBody>
      </p:sp>
      <p:pic>
        <p:nvPicPr>
          <p:cNvPr id="24580" name="Picture 9" descr="D:\courses\Spring01\CS430\Foley\FOF11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70075"/>
            <a:ext cx="6248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1" name="Group 13"/>
          <p:cNvGrpSpPr>
            <a:grpSpLocks/>
          </p:cNvGrpSpPr>
          <p:nvPr/>
        </p:nvGrpSpPr>
        <p:grpSpPr bwMode="auto">
          <a:xfrm>
            <a:off x="2590800" y="1600200"/>
            <a:ext cx="4953000" cy="4191000"/>
            <a:chOff x="1248" y="912"/>
            <a:chExt cx="3120" cy="2640"/>
          </a:xfrm>
        </p:grpSpPr>
        <p:sp>
          <p:nvSpPr>
            <p:cNvPr id="24582" name="Line 10"/>
            <p:cNvSpPr>
              <a:spLocks noChangeShapeType="1"/>
            </p:cNvSpPr>
            <p:nvPr/>
          </p:nvSpPr>
          <p:spPr bwMode="auto">
            <a:xfrm flipV="1">
              <a:off x="2304" y="912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83" name="Line 11"/>
            <p:cNvSpPr>
              <a:spLocks noChangeShapeType="1"/>
            </p:cNvSpPr>
            <p:nvPr/>
          </p:nvSpPr>
          <p:spPr bwMode="auto">
            <a:xfrm>
              <a:off x="2304" y="249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84" name="Line 12"/>
            <p:cNvSpPr>
              <a:spLocks noChangeShapeType="1"/>
            </p:cNvSpPr>
            <p:nvPr/>
          </p:nvSpPr>
          <p:spPr bwMode="auto">
            <a:xfrm flipH="1">
              <a:off x="1248" y="2496"/>
              <a:ext cx="1056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0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600200"/>
            <a:ext cx="43148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71475" y="3856038"/>
            <a:ext cx="4352925" cy="2773362"/>
            <a:chOff x="371475" y="3856038"/>
            <a:chExt cx="4352925" cy="2773362"/>
          </a:xfrm>
        </p:grpSpPr>
        <p:sp>
          <p:nvSpPr>
            <p:cNvPr id="25603" name="Line 9"/>
            <p:cNvSpPr>
              <a:spLocks noChangeShapeType="1"/>
            </p:cNvSpPr>
            <p:nvPr/>
          </p:nvSpPr>
          <p:spPr bwMode="auto">
            <a:xfrm>
              <a:off x="1795463" y="5664200"/>
              <a:ext cx="1387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4" name="Line 10"/>
            <p:cNvSpPr>
              <a:spLocks noChangeShapeType="1"/>
            </p:cNvSpPr>
            <p:nvPr/>
          </p:nvSpPr>
          <p:spPr bwMode="auto">
            <a:xfrm flipH="1">
              <a:off x="1279525" y="5662613"/>
              <a:ext cx="503238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5" name="Line 11"/>
            <p:cNvSpPr>
              <a:spLocks noChangeShapeType="1"/>
            </p:cNvSpPr>
            <p:nvPr/>
          </p:nvSpPr>
          <p:spPr bwMode="auto">
            <a:xfrm flipH="1">
              <a:off x="2681288" y="5675313"/>
              <a:ext cx="503237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6" name="Line 12"/>
            <p:cNvSpPr>
              <a:spLocks noChangeShapeType="1"/>
            </p:cNvSpPr>
            <p:nvPr/>
          </p:nvSpPr>
          <p:spPr bwMode="auto">
            <a:xfrm>
              <a:off x="1277938" y="6194425"/>
              <a:ext cx="1387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7" name="Line 13"/>
            <p:cNvSpPr>
              <a:spLocks noChangeShapeType="1"/>
            </p:cNvSpPr>
            <p:nvPr/>
          </p:nvSpPr>
          <p:spPr bwMode="auto">
            <a:xfrm>
              <a:off x="1790700" y="4302125"/>
              <a:ext cx="1387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8" name="Line 14"/>
            <p:cNvSpPr>
              <a:spLocks noChangeShapeType="1"/>
            </p:cNvSpPr>
            <p:nvPr/>
          </p:nvSpPr>
          <p:spPr bwMode="auto">
            <a:xfrm flipH="1">
              <a:off x="1274763" y="4300538"/>
              <a:ext cx="503237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09" name="Line 15"/>
            <p:cNvSpPr>
              <a:spLocks noChangeShapeType="1"/>
            </p:cNvSpPr>
            <p:nvPr/>
          </p:nvSpPr>
          <p:spPr bwMode="auto">
            <a:xfrm flipH="1">
              <a:off x="2662238" y="4327525"/>
              <a:ext cx="503237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0" name="Line 16"/>
            <p:cNvSpPr>
              <a:spLocks noChangeShapeType="1"/>
            </p:cNvSpPr>
            <p:nvPr/>
          </p:nvSpPr>
          <p:spPr bwMode="auto">
            <a:xfrm>
              <a:off x="1273175" y="4832350"/>
              <a:ext cx="1387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1" name="Line 17"/>
            <p:cNvSpPr>
              <a:spLocks noChangeShapeType="1"/>
            </p:cNvSpPr>
            <p:nvPr/>
          </p:nvSpPr>
          <p:spPr bwMode="auto">
            <a:xfrm>
              <a:off x="1797050" y="4316413"/>
              <a:ext cx="0" cy="134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2" name="Line 18"/>
            <p:cNvSpPr>
              <a:spLocks noChangeShapeType="1"/>
            </p:cNvSpPr>
            <p:nvPr/>
          </p:nvSpPr>
          <p:spPr bwMode="auto">
            <a:xfrm>
              <a:off x="1266825" y="4875213"/>
              <a:ext cx="0" cy="1317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3" name="Line 19"/>
            <p:cNvSpPr>
              <a:spLocks noChangeShapeType="1"/>
            </p:cNvSpPr>
            <p:nvPr/>
          </p:nvSpPr>
          <p:spPr bwMode="auto">
            <a:xfrm>
              <a:off x="2654300" y="4860925"/>
              <a:ext cx="0" cy="134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4" name="Line 20"/>
            <p:cNvSpPr>
              <a:spLocks noChangeShapeType="1"/>
            </p:cNvSpPr>
            <p:nvPr/>
          </p:nvSpPr>
          <p:spPr bwMode="auto">
            <a:xfrm>
              <a:off x="3184525" y="4314825"/>
              <a:ext cx="0" cy="1360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15" name="Oval 22"/>
            <p:cNvSpPr>
              <a:spLocks noChangeArrowheads="1"/>
            </p:cNvSpPr>
            <p:nvPr/>
          </p:nvSpPr>
          <p:spPr bwMode="auto">
            <a:xfrm>
              <a:off x="1198563" y="4778375"/>
              <a:ext cx="163512" cy="150813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6" name="Oval 23"/>
            <p:cNvSpPr>
              <a:spLocks noChangeArrowheads="1"/>
            </p:cNvSpPr>
            <p:nvPr/>
          </p:nvSpPr>
          <p:spPr bwMode="auto">
            <a:xfrm>
              <a:off x="1184275" y="6099175"/>
              <a:ext cx="163513" cy="1508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7" name="Oval 24"/>
            <p:cNvSpPr>
              <a:spLocks noChangeArrowheads="1"/>
            </p:cNvSpPr>
            <p:nvPr/>
          </p:nvSpPr>
          <p:spPr bwMode="auto">
            <a:xfrm>
              <a:off x="3101975" y="5594350"/>
              <a:ext cx="163513" cy="15081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8" name="Oval 25"/>
            <p:cNvSpPr>
              <a:spLocks noChangeArrowheads="1"/>
            </p:cNvSpPr>
            <p:nvPr/>
          </p:nvSpPr>
          <p:spPr bwMode="auto">
            <a:xfrm>
              <a:off x="1712913" y="4233863"/>
              <a:ext cx="163512" cy="150812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9" name="Oval 26"/>
            <p:cNvSpPr>
              <a:spLocks noChangeArrowheads="1"/>
            </p:cNvSpPr>
            <p:nvPr/>
          </p:nvSpPr>
          <p:spPr bwMode="auto">
            <a:xfrm>
              <a:off x="2584450" y="6111875"/>
              <a:ext cx="163513" cy="15081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0" name="Oval 27"/>
            <p:cNvSpPr>
              <a:spLocks noChangeArrowheads="1"/>
            </p:cNvSpPr>
            <p:nvPr/>
          </p:nvSpPr>
          <p:spPr bwMode="auto">
            <a:xfrm>
              <a:off x="1714500" y="5580063"/>
              <a:ext cx="163513" cy="1508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1" name="Oval 28"/>
            <p:cNvSpPr>
              <a:spLocks noChangeArrowheads="1"/>
            </p:cNvSpPr>
            <p:nvPr/>
          </p:nvSpPr>
          <p:spPr bwMode="auto">
            <a:xfrm>
              <a:off x="2571750" y="4764088"/>
              <a:ext cx="163513" cy="1508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2" name="Oval 29"/>
            <p:cNvSpPr>
              <a:spLocks noChangeArrowheads="1"/>
            </p:cNvSpPr>
            <p:nvPr/>
          </p:nvSpPr>
          <p:spPr bwMode="auto">
            <a:xfrm>
              <a:off x="3089275" y="4232275"/>
              <a:ext cx="163513" cy="15081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23" name="Text Box 30"/>
            <p:cNvSpPr txBox="1">
              <a:spLocks noChangeArrowheads="1"/>
            </p:cNvSpPr>
            <p:nvPr/>
          </p:nvSpPr>
          <p:spPr bwMode="auto">
            <a:xfrm>
              <a:off x="2684463" y="6142038"/>
              <a:ext cx="15287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(1, 1, 0) Yellow </a:t>
              </a:r>
            </a:p>
          </p:txBody>
        </p:sp>
        <p:sp>
          <p:nvSpPr>
            <p:cNvPr id="25624" name="Text Box 32"/>
            <p:cNvSpPr txBox="1">
              <a:spLocks noChangeArrowheads="1"/>
            </p:cNvSpPr>
            <p:nvPr/>
          </p:nvSpPr>
          <p:spPr bwMode="auto">
            <a:xfrm>
              <a:off x="3297238" y="5584825"/>
              <a:ext cx="14271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(0, 1, 0) Green </a:t>
              </a:r>
            </a:p>
          </p:txBody>
        </p:sp>
        <p:sp>
          <p:nvSpPr>
            <p:cNvPr id="25625" name="Text Box 33"/>
            <p:cNvSpPr txBox="1">
              <a:spLocks noChangeArrowheads="1"/>
            </p:cNvSpPr>
            <p:nvPr/>
          </p:nvSpPr>
          <p:spPr bwMode="auto">
            <a:xfrm>
              <a:off x="996950" y="6292850"/>
              <a:ext cx="1206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(1, 0, 0) Red</a:t>
              </a:r>
            </a:p>
          </p:txBody>
        </p:sp>
        <p:sp>
          <p:nvSpPr>
            <p:cNvPr id="25626" name="Text Box 34"/>
            <p:cNvSpPr txBox="1">
              <a:spLocks noChangeArrowheads="1"/>
            </p:cNvSpPr>
            <p:nvPr/>
          </p:nvSpPr>
          <p:spPr bwMode="auto">
            <a:xfrm>
              <a:off x="371475" y="4684713"/>
              <a:ext cx="896938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(1, 0, 1)</a:t>
              </a:r>
            </a:p>
            <a:p>
              <a:r>
                <a:rPr lang="en-US" altLang="en-US" sz="1600"/>
                <a:t>Magenta</a:t>
              </a:r>
            </a:p>
          </p:txBody>
        </p:sp>
        <p:sp>
          <p:nvSpPr>
            <p:cNvPr id="25627" name="Text Box 35"/>
            <p:cNvSpPr txBox="1">
              <a:spLocks noChangeArrowheads="1"/>
            </p:cNvSpPr>
            <p:nvPr/>
          </p:nvSpPr>
          <p:spPr bwMode="auto">
            <a:xfrm>
              <a:off x="1330325" y="3910013"/>
              <a:ext cx="12636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(0, 0, 1) Blue</a:t>
              </a:r>
            </a:p>
          </p:txBody>
        </p:sp>
        <p:sp>
          <p:nvSpPr>
            <p:cNvPr id="25628" name="Text Box 36"/>
            <p:cNvSpPr txBox="1">
              <a:spLocks noChangeArrowheads="1"/>
            </p:cNvSpPr>
            <p:nvPr/>
          </p:nvSpPr>
          <p:spPr bwMode="auto">
            <a:xfrm>
              <a:off x="3098800" y="3856038"/>
              <a:ext cx="13081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(0, 1, 1) Cyan</a:t>
              </a:r>
            </a:p>
          </p:txBody>
        </p:sp>
        <p:sp>
          <p:nvSpPr>
            <p:cNvPr id="25629" name="Text Box 37"/>
            <p:cNvSpPr txBox="1">
              <a:spLocks noChangeArrowheads="1"/>
            </p:cNvSpPr>
            <p:nvPr/>
          </p:nvSpPr>
          <p:spPr bwMode="auto">
            <a:xfrm>
              <a:off x="3163888" y="4672013"/>
              <a:ext cx="828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(1, 1, 1)</a:t>
              </a:r>
            </a:p>
            <a:p>
              <a:r>
                <a:rPr lang="en-US" altLang="en-US" sz="1600"/>
                <a:t>White</a:t>
              </a:r>
            </a:p>
          </p:txBody>
        </p:sp>
        <p:sp>
          <p:nvSpPr>
            <p:cNvPr id="25630" name="Text Box 38"/>
            <p:cNvSpPr txBox="1">
              <a:spLocks noChangeArrowheads="1"/>
            </p:cNvSpPr>
            <p:nvPr/>
          </p:nvSpPr>
          <p:spPr bwMode="auto">
            <a:xfrm>
              <a:off x="471488" y="5345113"/>
              <a:ext cx="8286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/>
                <a:t>(0, 0, 0)</a:t>
              </a:r>
            </a:p>
            <a:p>
              <a:r>
                <a:rPr lang="en-US" altLang="en-US" sz="1600"/>
                <a:t>Black</a:t>
              </a:r>
            </a:p>
          </p:txBody>
        </p:sp>
      </p:grpSp>
      <p:sp>
        <p:nvSpPr>
          <p:cNvPr id="25631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RGB</a:t>
            </a:r>
          </a:p>
        </p:txBody>
      </p:sp>
      <p:sp>
        <p:nvSpPr>
          <p:cNvPr id="25632" name="Rectangle 40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572000" cy="4114800"/>
          </a:xfrm>
        </p:spPr>
        <p:txBody>
          <a:bodyPr/>
          <a:lstStyle/>
          <a:p>
            <a:r>
              <a:rPr lang="en-US" altLang="en-US" smtClean="0"/>
              <a:t>Additive model</a:t>
            </a:r>
          </a:p>
          <a:p>
            <a:pPr lvl="1"/>
            <a:r>
              <a:rPr lang="en-US" altLang="en-US" smtClean="0"/>
              <a:t>Intensity of the three  components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0D574-80CB-4AF9-A071-2049DEF8C1D8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CMY Color Model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mtClean="0"/>
              <a:t>CMY: Complements of RGB</a:t>
            </a:r>
          </a:p>
          <a:p>
            <a:r>
              <a:rPr lang="en-US" altLang="en-US" smtClean="0"/>
              <a:t>Used in light absorbing devices</a:t>
            </a:r>
          </a:p>
          <a:p>
            <a:pPr lvl="1"/>
            <a:r>
              <a:rPr lang="en-US" altLang="en-US" smtClean="0"/>
              <a:t>Hardcopy output devices</a:t>
            </a:r>
          </a:p>
          <a:p>
            <a:r>
              <a:rPr lang="en-US" altLang="en-US" smtClean="0"/>
              <a:t>Subtractive</a:t>
            </a:r>
          </a:p>
          <a:p>
            <a:pPr lvl="1"/>
            <a:r>
              <a:rPr lang="en-US" altLang="en-US" smtClean="0"/>
              <a:t>Color specified by what is subtracted from white light</a:t>
            </a:r>
          </a:p>
          <a:p>
            <a:pPr lvl="1"/>
            <a:r>
              <a:rPr lang="en-US" altLang="en-US" smtClean="0"/>
              <a:t>Cyan absorbs red, magenta absorbs green, and yellow absorbs blue</a:t>
            </a:r>
          </a:p>
          <a:p>
            <a:pPr>
              <a:buFont typeface="Monotype Sorts" pitchFamily="2" charset="2"/>
              <a:buNone/>
            </a:pPr>
            <a:r>
              <a:rPr lang="en-US" altLang="en-US" smtClean="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5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36DE1B-58E7-4706-ADB8-2FBFFB540564}" type="slidenum">
              <a:rPr lang="en-US" altLang="en-US" sz="1400"/>
              <a:pPr/>
              <a:t>33</a:t>
            </a:fld>
            <a:endParaRPr lang="en-US" alt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CMY Color Model</a:t>
            </a:r>
          </a:p>
        </p:txBody>
      </p:sp>
      <p:pic>
        <p:nvPicPr>
          <p:cNvPr id="27652" name="Picture 4" descr="D:\courses\Spring01\CS430\cmyk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447800"/>
            <a:ext cx="4887913" cy="46482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8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DAD69E6-FB82-4B28-B00F-DB80DBEC3313}" type="slidenum">
              <a:rPr lang="en-US" altLang="en-US" sz="1400"/>
              <a:pPr/>
              <a:t>34</a:t>
            </a:fld>
            <a:endParaRPr lang="en-US" altLang="en-US" sz="14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CMY Color Model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648200"/>
          </a:xfrm>
        </p:spPr>
        <p:txBody>
          <a:bodyPr/>
          <a:lstStyle/>
          <a:p>
            <a:r>
              <a:rPr lang="en-US" altLang="en-US" i="1" smtClean="0"/>
              <a:t>W</a:t>
            </a:r>
            <a:r>
              <a:rPr lang="en-US" altLang="en-US" smtClean="0"/>
              <a:t> = (0, 0, 0)		 </a:t>
            </a:r>
            <a:r>
              <a:rPr lang="en-US" altLang="en-US" i="1" smtClean="0"/>
              <a:t>B</a:t>
            </a:r>
            <a:r>
              <a:rPr lang="en-US" altLang="en-US" smtClean="0"/>
              <a:t> = (1, 1, 1)</a:t>
            </a:r>
          </a:p>
          <a:p>
            <a:r>
              <a:rPr lang="en-US" altLang="en-US" smtClean="0"/>
              <a:t>Conversion from RGB to CMY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Conversion from CMY to RGB</a:t>
            </a:r>
          </a:p>
          <a:p>
            <a:endParaRPr lang="en-US" altLang="en-US" i="1" smtClean="0"/>
          </a:p>
          <a:p>
            <a:endParaRPr lang="en-US" altLang="en-US" i="1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752600" y="2286000"/>
          <a:ext cx="236220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3" imgW="939600" imgH="711000" progId="Equation.3">
                  <p:embed/>
                </p:oleObj>
              </mc:Choice>
              <mc:Fallback>
                <p:oleObj name="Equation" r:id="rId3" imgW="939600" imgH="711000" progId="Equation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236220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1752600" y="4648200"/>
          <a:ext cx="236220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5" imgW="939600" imgH="711000" progId="Equation.3">
                  <p:embed/>
                </p:oleObj>
              </mc:Choice>
              <mc:Fallback>
                <p:oleObj name="Equation" r:id="rId5" imgW="939600" imgH="711000" progId="Equation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648200"/>
                        <a:ext cx="236220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4857750" y="2060575"/>
          <a:ext cx="42862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hoto Editor Photo" r:id="rId3" imgW="4285714" imgH="4285714" progId="MSPhotoEd.3">
                  <p:embed/>
                </p:oleObj>
              </mc:Choice>
              <mc:Fallback>
                <p:oleObj name="Photo Editor Photo" r:id="rId3" imgW="4285714" imgH="4285714" progId="MSPhotoEd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2060575"/>
                        <a:ext cx="42862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1782763" y="56642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2" name="Line 7"/>
          <p:cNvSpPr>
            <a:spLocks noChangeShapeType="1"/>
          </p:cNvSpPr>
          <p:nvPr/>
        </p:nvSpPr>
        <p:spPr bwMode="auto">
          <a:xfrm flipH="1">
            <a:off x="1266825" y="5662613"/>
            <a:ext cx="503238" cy="504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3" name="Line 8"/>
          <p:cNvSpPr>
            <a:spLocks noChangeShapeType="1"/>
          </p:cNvSpPr>
          <p:nvPr/>
        </p:nvSpPr>
        <p:spPr bwMode="auto">
          <a:xfrm flipH="1">
            <a:off x="2668588" y="5675313"/>
            <a:ext cx="503237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1265238" y="6194425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5" name="Line 10"/>
          <p:cNvSpPr>
            <a:spLocks noChangeShapeType="1"/>
          </p:cNvSpPr>
          <p:nvPr/>
        </p:nvSpPr>
        <p:spPr bwMode="auto">
          <a:xfrm>
            <a:off x="1778000" y="4302125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6" name="Line 11"/>
          <p:cNvSpPr>
            <a:spLocks noChangeShapeType="1"/>
          </p:cNvSpPr>
          <p:nvPr/>
        </p:nvSpPr>
        <p:spPr bwMode="auto">
          <a:xfrm flipH="1">
            <a:off x="1262063" y="4300538"/>
            <a:ext cx="503237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7" name="Line 12"/>
          <p:cNvSpPr>
            <a:spLocks noChangeShapeType="1"/>
          </p:cNvSpPr>
          <p:nvPr/>
        </p:nvSpPr>
        <p:spPr bwMode="auto">
          <a:xfrm flipH="1">
            <a:off x="2649538" y="4327525"/>
            <a:ext cx="503237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8" name="Line 13"/>
          <p:cNvSpPr>
            <a:spLocks noChangeShapeType="1"/>
          </p:cNvSpPr>
          <p:nvPr/>
        </p:nvSpPr>
        <p:spPr bwMode="auto">
          <a:xfrm>
            <a:off x="1260475" y="483235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9" name="Line 14"/>
          <p:cNvSpPr>
            <a:spLocks noChangeShapeType="1"/>
          </p:cNvSpPr>
          <p:nvPr/>
        </p:nvSpPr>
        <p:spPr bwMode="auto">
          <a:xfrm>
            <a:off x="1784350" y="4316413"/>
            <a:ext cx="0" cy="1346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0" name="Line 15"/>
          <p:cNvSpPr>
            <a:spLocks noChangeShapeType="1"/>
          </p:cNvSpPr>
          <p:nvPr/>
        </p:nvSpPr>
        <p:spPr bwMode="auto">
          <a:xfrm>
            <a:off x="1254125" y="4875213"/>
            <a:ext cx="0" cy="131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1" name="Line 16"/>
          <p:cNvSpPr>
            <a:spLocks noChangeShapeType="1"/>
          </p:cNvSpPr>
          <p:nvPr/>
        </p:nvSpPr>
        <p:spPr bwMode="auto">
          <a:xfrm>
            <a:off x="2641600" y="4860925"/>
            <a:ext cx="0" cy="1344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2" name="Line 17"/>
          <p:cNvSpPr>
            <a:spLocks noChangeShapeType="1"/>
          </p:cNvSpPr>
          <p:nvPr/>
        </p:nvSpPr>
        <p:spPr bwMode="auto">
          <a:xfrm>
            <a:off x="3171825" y="4314825"/>
            <a:ext cx="0" cy="136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63" name="Oval 18"/>
          <p:cNvSpPr>
            <a:spLocks noChangeArrowheads="1"/>
          </p:cNvSpPr>
          <p:nvPr/>
        </p:nvSpPr>
        <p:spPr bwMode="auto">
          <a:xfrm>
            <a:off x="1185863" y="4778375"/>
            <a:ext cx="163512" cy="15081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4" name="Oval 19"/>
          <p:cNvSpPr>
            <a:spLocks noChangeArrowheads="1"/>
          </p:cNvSpPr>
          <p:nvPr/>
        </p:nvSpPr>
        <p:spPr bwMode="auto">
          <a:xfrm>
            <a:off x="1171575" y="6099175"/>
            <a:ext cx="163513" cy="1508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5" name="Oval 20"/>
          <p:cNvSpPr>
            <a:spLocks noChangeArrowheads="1"/>
          </p:cNvSpPr>
          <p:nvPr/>
        </p:nvSpPr>
        <p:spPr bwMode="auto">
          <a:xfrm>
            <a:off x="3089275" y="5594350"/>
            <a:ext cx="163513" cy="150813"/>
          </a:xfrm>
          <a:prstGeom prst="ellipse">
            <a:avLst/>
          </a:prstGeom>
          <a:solidFill>
            <a:srgbClr val="FF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6" name="Oval 21"/>
          <p:cNvSpPr>
            <a:spLocks noChangeArrowheads="1"/>
          </p:cNvSpPr>
          <p:nvPr/>
        </p:nvSpPr>
        <p:spPr bwMode="auto">
          <a:xfrm>
            <a:off x="1700213" y="4233863"/>
            <a:ext cx="163512" cy="15081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7" name="Oval 22"/>
          <p:cNvSpPr>
            <a:spLocks noChangeArrowheads="1"/>
          </p:cNvSpPr>
          <p:nvPr/>
        </p:nvSpPr>
        <p:spPr bwMode="auto">
          <a:xfrm>
            <a:off x="2571750" y="6111875"/>
            <a:ext cx="163513" cy="150813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8" name="Oval 23"/>
          <p:cNvSpPr>
            <a:spLocks noChangeArrowheads="1"/>
          </p:cNvSpPr>
          <p:nvPr/>
        </p:nvSpPr>
        <p:spPr bwMode="auto">
          <a:xfrm>
            <a:off x="1701800" y="5580063"/>
            <a:ext cx="163513" cy="1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69" name="Oval 24"/>
          <p:cNvSpPr>
            <a:spLocks noChangeArrowheads="1"/>
          </p:cNvSpPr>
          <p:nvPr/>
        </p:nvSpPr>
        <p:spPr bwMode="auto">
          <a:xfrm>
            <a:off x="2559050" y="4764088"/>
            <a:ext cx="163513" cy="1508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70" name="Oval 25"/>
          <p:cNvSpPr>
            <a:spLocks noChangeArrowheads="1"/>
          </p:cNvSpPr>
          <p:nvPr/>
        </p:nvSpPr>
        <p:spPr bwMode="auto">
          <a:xfrm>
            <a:off x="3076575" y="4232275"/>
            <a:ext cx="163513" cy="1508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71" name="Text Box 26"/>
          <p:cNvSpPr txBox="1">
            <a:spLocks noChangeArrowheads="1"/>
          </p:cNvSpPr>
          <p:nvPr/>
        </p:nvSpPr>
        <p:spPr bwMode="auto">
          <a:xfrm>
            <a:off x="2671763" y="6142038"/>
            <a:ext cx="1314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(1, 1, 0) Blue </a:t>
            </a:r>
          </a:p>
        </p:txBody>
      </p:sp>
      <p:sp>
        <p:nvSpPr>
          <p:cNvPr id="2072" name="Text Box 27"/>
          <p:cNvSpPr txBox="1">
            <a:spLocks noChangeArrowheads="1"/>
          </p:cNvSpPr>
          <p:nvPr/>
        </p:nvSpPr>
        <p:spPr bwMode="auto">
          <a:xfrm>
            <a:off x="3284538" y="5584825"/>
            <a:ext cx="1592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(0, 1, 0) Magenta</a:t>
            </a:r>
          </a:p>
        </p:txBody>
      </p:sp>
      <p:sp>
        <p:nvSpPr>
          <p:cNvPr id="2073" name="Text Box 28"/>
          <p:cNvSpPr txBox="1">
            <a:spLocks noChangeArrowheads="1"/>
          </p:cNvSpPr>
          <p:nvPr/>
        </p:nvSpPr>
        <p:spPr bwMode="auto">
          <a:xfrm>
            <a:off x="984250" y="6292850"/>
            <a:ext cx="1308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(1, 0, 0) Cyan</a:t>
            </a:r>
          </a:p>
        </p:txBody>
      </p:sp>
      <p:sp>
        <p:nvSpPr>
          <p:cNvPr id="2074" name="Text Box 29"/>
          <p:cNvSpPr txBox="1">
            <a:spLocks noChangeArrowheads="1"/>
          </p:cNvSpPr>
          <p:nvPr/>
        </p:nvSpPr>
        <p:spPr bwMode="auto">
          <a:xfrm>
            <a:off x="1317625" y="3910013"/>
            <a:ext cx="1477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(0, 0, 1) Yellow</a:t>
            </a:r>
          </a:p>
        </p:txBody>
      </p:sp>
      <p:sp>
        <p:nvSpPr>
          <p:cNvPr id="2075" name="Text Box 30"/>
          <p:cNvSpPr txBox="1">
            <a:spLocks noChangeArrowheads="1"/>
          </p:cNvSpPr>
          <p:nvPr/>
        </p:nvSpPr>
        <p:spPr bwMode="auto">
          <a:xfrm>
            <a:off x="3086100" y="3856038"/>
            <a:ext cx="1206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(0, 1, 1) Red</a:t>
            </a:r>
          </a:p>
        </p:txBody>
      </p:sp>
      <p:sp>
        <p:nvSpPr>
          <p:cNvPr id="2076" name="Text Box 31"/>
          <p:cNvSpPr txBox="1">
            <a:spLocks noChangeArrowheads="1"/>
          </p:cNvSpPr>
          <p:nvPr/>
        </p:nvSpPr>
        <p:spPr bwMode="auto">
          <a:xfrm>
            <a:off x="3151188" y="4672013"/>
            <a:ext cx="828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(1, 1, 1)</a:t>
            </a:r>
          </a:p>
          <a:p>
            <a:r>
              <a:rPr lang="es-ES_tradnl" altLang="en-US" sz="1600"/>
              <a:t>Black</a:t>
            </a:r>
          </a:p>
        </p:txBody>
      </p:sp>
      <p:sp>
        <p:nvSpPr>
          <p:cNvPr id="2077" name="Text Box 32"/>
          <p:cNvSpPr txBox="1">
            <a:spLocks noChangeArrowheads="1"/>
          </p:cNvSpPr>
          <p:nvPr/>
        </p:nvSpPr>
        <p:spPr bwMode="auto">
          <a:xfrm>
            <a:off x="458788" y="5345113"/>
            <a:ext cx="828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(0, 0, 0)</a:t>
            </a:r>
          </a:p>
          <a:p>
            <a:r>
              <a:rPr lang="es-ES_tradnl" altLang="en-US" sz="1600"/>
              <a:t>White</a:t>
            </a:r>
          </a:p>
        </p:txBody>
      </p:sp>
      <p:sp>
        <p:nvSpPr>
          <p:cNvPr id="2078" name="Text Box 33"/>
          <p:cNvSpPr txBox="1">
            <a:spLocks noChangeArrowheads="1"/>
          </p:cNvSpPr>
          <p:nvPr/>
        </p:nvSpPr>
        <p:spPr bwMode="auto">
          <a:xfrm>
            <a:off x="358775" y="4684713"/>
            <a:ext cx="828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n-US" sz="1600"/>
              <a:t>(1, 0, 1)</a:t>
            </a:r>
          </a:p>
          <a:p>
            <a:r>
              <a:rPr lang="es-ES_tradnl" altLang="en-US" sz="1600"/>
              <a:t>Green</a:t>
            </a:r>
          </a:p>
        </p:txBody>
      </p:sp>
      <p:sp>
        <p:nvSpPr>
          <p:cNvPr id="2079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smtClean="0"/>
              <a:t>CMY</a:t>
            </a:r>
          </a:p>
        </p:txBody>
      </p:sp>
      <p:sp>
        <p:nvSpPr>
          <p:cNvPr id="2080" name="Rectangle 3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Subtractive model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4D0ADB-0566-4BCE-A61D-7B7C94666543}" type="slidenum">
              <a:rPr lang="en-US" altLang="en-US" sz="1400"/>
              <a:pPr/>
              <a:t>36</a:t>
            </a:fld>
            <a:endParaRPr lang="en-US" alt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CMYK Color Model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Motivations</a:t>
            </a:r>
          </a:p>
          <a:p>
            <a:pPr lvl="1"/>
            <a:r>
              <a:rPr lang="en-US" altLang="en-US" dirty="0" smtClean="0"/>
              <a:t>Do we get black if paint cyan, magenta and yellow on a white paper?</a:t>
            </a:r>
          </a:p>
          <a:p>
            <a:pPr lvl="1"/>
            <a:r>
              <a:rPr lang="en-US" altLang="en-US" dirty="0" smtClean="0"/>
              <a:t>Which cartridge is more expensive?</a:t>
            </a:r>
          </a:p>
          <a:p>
            <a:r>
              <a:rPr lang="en-US" altLang="en-US" dirty="0" smtClean="0"/>
              <a:t>CMYK model</a:t>
            </a:r>
          </a:p>
          <a:p>
            <a:pPr lvl="1"/>
            <a:r>
              <a:rPr lang="en-US" altLang="en-US" i="1" dirty="0" smtClean="0"/>
              <a:t>K</a:t>
            </a:r>
            <a:r>
              <a:rPr lang="en-US" altLang="en-US" dirty="0" smtClean="0"/>
              <a:t> = greatest gray that can be extracted</a:t>
            </a:r>
          </a:p>
          <a:p>
            <a:r>
              <a:rPr lang="en-US" altLang="en-US" dirty="0" smtClean="0"/>
              <a:t>Given C, M, and Y</a:t>
            </a:r>
          </a:p>
          <a:p>
            <a:pPr lvl="1"/>
            <a:r>
              <a:rPr lang="en-US" altLang="en-US" i="1" dirty="0" smtClean="0"/>
              <a:t>K</a:t>
            </a:r>
            <a:r>
              <a:rPr lang="en-US" altLang="en-US" dirty="0" smtClean="0"/>
              <a:t> = min(</a:t>
            </a:r>
            <a:r>
              <a:rPr lang="en-US" altLang="en-US" i="1" dirty="0" smtClean="0"/>
              <a:t>C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M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)  </a:t>
            </a:r>
          </a:p>
          <a:p>
            <a:pPr lvl="1"/>
            <a:r>
              <a:rPr lang="en-US" altLang="en-US" i="1" dirty="0" smtClean="0"/>
              <a:t>C</a:t>
            </a:r>
            <a:r>
              <a:rPr lang="en-US" altLang="en-US" dirty="0" smtClean="0"/>
              <a:t> = </a:t>
            </a:r>
            <a:r>
              <a:rPr lang="en-US" altLang="en-US" i="1" dirty="0" smtClean="0"/>
              <a:t>C</a:t>
            </a:r>
            <a:r>
              <a:rPr lang="en-US" altLang="en-US" dirty="0" smtClean="0"/>
              <a:t> – </a:t>
            </a:r>
            <a:r>
              <a:rPr lang="en-US" altLang="en-US" i="1" dirty="0" smtClean="0"/>
              <a:t>K</a:t>
            </a:r>
          </a:p>
          <a:p>
            <a:pPr lvl="1"/>
            <a:r>
              <a:rPr lang="en-US" altLang="en-US" i="1" dirty="0" smtClean="0"/>
              <a:t>M</a:t>
            </a:r>
            <a:r>
              <a:rPr lang="en-US" altLang="en-US" dirty="0" smtClean="0"/>
              <a:t> = </a:t>
            </a:r>
            <a:r>
              <a:rPr lang="en-US" altLang="en-US" i="1" dirty="0" smtClean="0"/>
              <a:t>M</a:t>
            </a:r>
            <a:r>
              <a:rPr lang="en-US" altLang="en-US" dirty="0" smtClean="0"/>
              <a:t> – </a:t>
            </a:r>
            <a:r>
              <a:rPr lang="en-US" altLang="en-US" i="1" dirty="0" smtClean="0"/>
              <a:t>K</a:t>
            </a:r>
          </a:p>
          <a:p>
            <a:pPr lvl="1"/>
            <a:r>
              <a:rPr lang="en-US" altLang="en-US" i="1" dirty="0" smtClean="0"/>
              <a:t>Y</a:t>
            </a:r>
            <a:r>
              <a:rPr lang="en-US" altLang="en-US" dirty="0" smtClean="0"/>
              <a:t> =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 – </a:t>
            </a:r>
            <a:r>
              <a:rPr lang="en-US" altLang="en-US" i="1" dirty="0" smtClean="0"/>
              <a:t>K</a:t>
            </a:r>
          </a:p>
        </p:txBody>
      </p:sp>
      <p:sp>
        <p:nvSpPr>
          <p:cNvPr id="28677" name="AutoShape 4"/>
          <p:cNvSpPr>
            <a:spLocks noChangeArrowheads="1"/>
          </p:cNvSpPr>
          <p:nvPr/>
        </p:nvSpPr>
        <p:spPr bwMode="auto">
          <a:xfrm>
            <a:off x="4114800" y="5410200"/>
            <a:ext cx="4038600" cy="1066800"/>
          </a:xfrm>
          <a:prstGeom prst="irregularSeal2">
            <a:avLst/>
          </a:prstGeom>
          <a:solidFill>
            <a:srgbClr val="33CCCC"/>
          </a:solidFill>
          <a:ln w="9525">
            <a:solidFill>
              <a:srgbClr val="9933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4633913" y="5715000"/>
            <a:ext cx="3138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SzPct val="75000"/>
              <a:buFont typeface="Monotype Sorts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Try some examples…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2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CAABA51-AD5C-4BBD-8B9F-9F940E1FFCCD}" type="slidenum">
              <a:rPr lang="en-US" altLang="en-US" sz="1400"/>
              <a:pPr/>
              <a:t>37</a:t>
            </a:fld>
            <a:endParaRPr lang="en-US" alt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YIQ Color Model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4648200"/>
          </a:xfrm>
        </p:spPr>
        <p:txBody>
          <a:bodyPr/>
          <a:lstStyle/>
          <a:p>
            <a:r>
              <a:rPr lang="en-US" altLang="en-US" smtClean="0"/>
              <a:t>Used in U.S. commercial color-TV broadcasting</a:t>
            </a:r>
          </a:p>
          <a:p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Recoding of RGB for transmission efficiency</a:t>
            </a:r>
          </a:p>
          <a:p>
            <a:pPr lvl="1">
              <a:buFont typeface="Monotype Sorts" pitchFamily="2" charset="2"/>
              <a:buNone/>
            </a:pPr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Backward compatible with black-and-white TV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Transmitted using NTSC (National Television System Committee) standard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24B5D7-0F85-4CE5-88C3-31A6B5A25E63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YIQ Color Model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YIQ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i="1" smtClean="0"/>
              <a:t>Y</a:t>
            </a:r>
            <a:r>
              <a:rPr lang="en-US" altLang="en-US" smtClean="0"/>
              <a:t>: luminance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i="1" smtClean="0"/>
              <a:t>I</a:t>
            </a:r>
            <a:r>
              <a:rPr lang="en-US" altLang="en-US" smtClean="0"/>
              <a:t>, </a:t>
            </a:r>
            <a:r>
              <a:rPr lang="en-US" altLang="en-US" i="1" smtClean="0"/>
              <a:t>Q</a:t>
            </a:r>
            <a:r>
              <a:rPr lang="en-US" altLang="en-US" smtClean="0"/>
              <a:t>: chromaticity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Only </a:t>
            </a:r>
            <a:r>
              <a:rPr lang="en-US" altLang="en-US" i="1" smtClean="0"/>
              <a:t>Y</a:t>
            </a:r>
            <a:r>
              <a:rPr lang="en-US" altLang="en-US" smtClean="0"/>
              <a:t> shown in black-and-white TV</a:t>
            </a:r>
          </a:p>
          <a:p>
            <a:r>
              <a:rPr lang="en-US" altLang="en-US" smtClean="0"/>
              <a:t>RGB </a:t>
            </a:r>
            <a:r>
              <a:rPr lang="en-US" altLang="en-US" smtClean="0">
                <a:sym typeface="Wingdings" panose="05000000000000000000" pitchFamily="2" charset="2"/>
              </a:rPr>
              <a:t> YIQ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295400" y="4191000"/>
          <a:ext cx="61722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2539800" imgH="711000" progId="Equation.3">
                  <p:embed/>
                </p:oleObj>
              </mc:Choice>
              <mc:Fallback>
                <p:oleObj name="Equation" r:id="rId3" imgW="2539800" imgH="71100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61722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2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2132A9-0119-4815-8BAE-92B5FC735044}" type="slidenum">
              <a:rPr lang="en-US" altLang="en-US" sz="1400"/>
              <a:pPr/>
              <a:t>39</a:t>
            </a:fld>
            <a:endParaRPr lang="en-US" alt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YIQ Color Model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9144000" cy="4648200"/>
          </a:xfrm>
        </p:spPr>
        <p:txBody>
          <a:bodyPr/>
          <a:lstStyle/>
          <a:p>
            <a:r>
              <a:rPr lang="en-US" altLang="en-US" smtClean="0"/>
              <a:t>Human’s visual properties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More sensitive to changes in luminance than in hue or saturation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/>
              <a:t>	</a:t>
            </a:r>
            <a:r>
              <a:rPr lang="en-US" altLang="en-US" smtClean="0">
                <a:sym typeface="Wingdings" panose="05000000000000000000" pitchFamily="2" charset="2"/>
              </a:rPr>
              <a:t> more bits should be used to represent </a:t>
            </a:r>
            <a:r>
              <a:rPr lang="en-US" altLang="en-US" i="1" smtClean="0">
                <a:sym typeface="Wingdings" panose="05000000000000000000" pitchFamily="2" charset="2"/>
              </a:rPr>
              <a:t>Y</a:t>
            </a:r>
            <a:r>
              <a:rPr lang="en-US" altLang="en-US" smtClean="0">
                <a:sym typeface="Wingdings" panose="05000000000000000000" pitchFamily="2" charset="2"/>
              </a:rPr>
              <a:t> than </a:t>
            </a:r>
            <a:r>
              <a:rPr lang="en-US" altLang="en-US" i="1" smtClean="0">
                <a:sym typeface="Wingdings" panose="05000000000000000000" pitchFamily="2" charset="2"/>
              </a:rPr>
              <a:t>I </a:t>
            </a:r>
            <a:r>
              <a:rPr lang="en-US" altLang="en-US" smtClean="0">
                <a:sym typeface="Wingdings" panose="05000000000000000000" pitchFamily="2" charset="2"/>
              </a:rPr>
              <a:t>and </a:t>
            </a:r>
            <a:r>
              <a:rPr lang="en-US" altLang="en-US" i="1" smtClean="0">
                <a:sym typeface="Wingdings" panose="05000000000000000000" pitchFamily="2" charset="2"/>
              </a:rPr>
              <a:t>Q</a:t>
            </a:r>
            <a:r>
              <a:rPr lang="en-US" altLang="en-US" smtClean="0">
                <a:sym typeface="Wingdings" panose="05000000000000000000" pitchFamily="2" charset="2"/>
              </a:rPr>
              <a:t> </a:t>
            </a:r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Limited color sensation to objects covering extremely small part of our field of view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/>
              <a:t>	</a:t>
            </a:r>
            <a:r>
              <a:rPr lang="en-US" altLang="en-US" smtClean="0">
                <a:sym typeface="Wingdings" panose="05000000000000000000" pitchFamily="2" charset="2"/>
              </a:rPr>
              <a:t> One, rather than two color dimensions would be adequate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>
                <a:sym typeface="Wingdings" panose="05000000000000000000" pitchFamily="2" charset="2"/>
              </a:rPr>
              <a:t>	 </a:t>
            </a:r>
            <a:r>
              <a:rPr lang="en-US" altLang="en-US" i="1" smtClean="0">
                <a:sym typeface="Wingdings" panose="05000000000000000000" pitchFamily="2" charset="2"/>
              </a:rPr>
              <a:t>I</a:t>
            </a:r>
            <a:r>
              <a:rPr lang="en-US" altLang="en-US" smtClean="0">
                <a:sym typeface="Wingdings" panose="05000000000000000000" pitchFamily="2" charset="2"/>
              </a:rPr>
              <a:t> or </a:t>
            </a:r>
            <a:r>
              <a:rPr lang="en-US" altLang="en-US" i="1" smtClean="0">
                <a:sym typeface="Wingdings" panose="05000000000000000000" pitchFamily="2" charset="2"/>
              </a:rPr>
              <a:t>Q</a:t>
            </a:r>
            <a:r>
              <a:rPr lang="en-US" altLang="en-US" smtClean="0">
                <a:sym typeface="Wingdings" panose="05000000000000000000" pitchFamily="2" charset="2"/>
              </a:rPr>
              <a:t> can have a lower bandwidth than the others</a:t>
            </a:r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Is vision easy or hard for humans?</a:t>
            </a:r>
            <a:endParaRPr/>
          </a:p>
        </p:txBody>
      </p:sp>
      <p:sp>
        <p:nvSpPr>
          <p:cNvPr id="373" name="Google Shape;373;p5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/>
              <a:t>What do you think now?</a:t>
            </a:r>
            <a:endParaRPr/>
          </a:p>
        </p:txBody>
      </p:sp>
      <p:sp>
        <p:nvSpPr>
          <p:cNvPr id="374" name="Google Shape;374;p58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25" y="3144814"/>
            <a:ext cx="33337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625" y="3147201"/>
            <a:ext cx="3333750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C585B5-18B5-41FA-AE62-54538D5968CB}" type="slidenum">
              <a:rPr lang="en-US" altLang="en-US" sz="1400"/>
              <a:pPr/>
              <a:t>40</a:t>
            </a:fld>
            <a:endParaRPr lang="en-US" alt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YIQ Color Model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763000" cy="4648200"/>
          </a:xfrm>
        </p:spPr>
        <p:txBody>
          <a:bodyPr/>
          <a:lstStyle/>
          <a:p>
            <a:r>
              <a:rPr lang="en-US" altLang="en-US" smtClean="0"/>
              <a:t>NTSC encoding of YIQ into broadcast signal</a:t>
            </a:r>
          </a:p>
          <a:p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mtClean="0"/>
              <a:t>Uses human’s visual system properties to maximize information transmitted in a fixed bandwidth</a:t>
            </a:r>
          </a:p>
          <a:p>
            <a:pPr lvl="1">
              <a:buFont typeface="Monotype Sorts" pitchFamily="2" charset="2"/>
              <a:buNone/>
            </a:pPr>
            <a:endParaRPr lang="en-US" altLang="en-US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i="1" smtClean="0"/>
              <a:t>Y</a:t>
            </a:r>
            <a:r>
              <a:rPr lang="en-US" altLang="en-US" smtClean="0"/>
              <a:t>: 4MHz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i="1" smtClean="0"/>
              <a:t>I</a:t>
            </a:r>
            <a:r>
              <a:rPr lang="en-US" altLang="en-US" smtClean="0"/>
              <a:t>: 1.5MHz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i="1" smtClean="0"/>
              <a:t>Q</a:t>
            </a:r>
            <a:r>
              <a:rPr lang="en-US" altLang="en-US" smtClean="0"/>
              <a:t>: 0.6MHz</a:t>
            </a:r>
            <a:endParaRPr lang="en-US" altLang="en-US" i="1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Specifying Color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7879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smtClean="0"/>
              <a:t>Color perception usually involves three quantities:</a:t>
            </a:r>
          </a:p>
          <a:p>
            <a:pPr lvl="1"/>
            <a:r>
              <a:rPr lang="en-US" altLang="en-US" sz="2400" i="1" smtClean="0"/>
              <a:t>Hue</a:t>
            </a:r>
            <a:r>
              <a:rPr lang="en-US" altLang="en-US" sz="2400" smtClean="0"/>
              <a:t>: Distinguishes between colors like red, green, blue, etc</a:t>
            </a:r>
          </a:p>
          <a:p>
            <a:pPr lvl="1"/>
            <a:r>
              <a:rPr lang="en-US" altLang="en-US" sz="2400" i="1" smtClean="0"/>
              <a:t>Saturation</a:t>
            </a:r>
            <a:r>
              <a:rPr lang="en-US" altLang="en-US" sz="2400" smtClean="0"/>
              <a:t>: How far the color is from a gray of equal intensity</a:t>
            </a:r>
          </a:p>
          <a:p>
            <a:pPr lvl="1"/>
            <a:r>
              <a:rPr lang="en-US" altLang="en-US" sz="2400" i="1" smtClean="0"/>
              <a:t>Lightness</a:t>
            </a:r>
            <a:r>
              <a:rPr lang="en-US" altLang="en-US" sz="2400" smtClean="0"/>
              <a:t>: The perceived intensity of a reflecting object</a:t>
            </a:r>
          </a:p>
          <a:p>
            <a:pPr>
              <a:buFontTx/>
              <a:buNone/>
            </a:pPr>
            <a:r>
              <a:rPr lang="en-US" altLang="en-US" sz="2800" smtClean="0"/>
              <a:t>Sometimes lightness is called brightness if the object is emitting light instead of reflecting it.</a:t>
            </a:r>
          </a:p>
          <a:p>
            <a:pPr>
              <a:buFontTx/>
              <a:buNone/>
            </a:pPr>
            <a:r>
              <a:rPr lang="en-US" altLang="en-US" sz="2800" smtClean="0"/>
              <a:t>In order to use color precisely in computer graphics, we need to be able to specify and measure colors</a:t>
            </a:r>
            <a:r>
              <a:rPr lang="en-US" altLang="en-US" sz="270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67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03F5AB-3287-44FC-8BBF-DE0B6A48F944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Color Concepts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648200"/>
          </a:xfrm>
        </p:spPr>
        <p:txBody>
          <a:bodyPr/>
          <a:lstStyle/>
          <a:p>
            <a:r>
              <a:rPr lang="en-US" altLang="en-US" smtClean="0"/>
              <a:t>Terminology</a:t>
            </a:r>
          </a:p>
          <a:p>
            <a:pPr lvl="1"/>
            <a:endParaRPr lang="en-US" altLang="en-US" smtClean="0"/>
          </a:p>
          <a:p>
            <a:pPr lvl="1">
              <a:buFont typeface="Monotype Sorts" pitchFamily="2" charset="2"/>
              <a:buNone/>
            </a:pPr>
            <a:r>
              <a:rPr lang="en-US" altLang="en-US" smtClean="0"/>
              <a:t>				</a:t>
            </a:r>
          </a:p>
        </p:txBody>
      </p:sp>
      <p:graphicFrame>
        <p:nvGraphicFramePr>
          <p:cNvPr id="351277" name="Group 45"/>
          <p:cNvGraphicFramePr>
            <a:graphicFrameLocks noGrp="1"/>
          </p:cNvGraphicFramePr>
          <p:nvPr/>
        </p:nvGraphicFramePr>
        <p:xfrm>
          <a:off x="457200" y="1708150"/>
          <a:ext cx="8458200" cy="4694238"/>
        </p:xfrm>
        <a:graphic>
          <a:graphicData uri="http://schemas.openxmlformats.org/drawingml/2006/table">
            <a:tbl>
              <a:tblPr/>
              <a:tblGrid>
                <a:gridCol w="33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Perceptual Term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Colorimetry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Comments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hue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dominated wavelength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to distinguish colors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saturation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excitation purity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e.g., red and pink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Lightness (reflecting objects)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luminance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Brightness (self-luminous objects)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luminance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e.g., Sun, CRT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6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How Do Artists Do It?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50165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smtClean="0"/>
              <a:t>Artists often specify color as tints, shades, and tones of saturated (pure) pigments</a:t>
            </a:r>
          </a:p>
          <a:p>
            <a:r>
              <a:rPr lang="en-US" altLang="en-US" sz="2800" smtClean="0"/>
              <a:t>Tint:</a:t>
            </a:r>
            <a:r>
              <a:rPr lang="en-US" altLang="en-US" sz="2800" smtClean="0">
                <a:solidFill>
                  <a:schemeClr val="tx2"/>
                </a:solidFill>
              </a:rPr>
              <a:t> Gotten by adding white to a pure pigment, decreasing saturation</a:t>
            </a:r>
          </a:p>
          <a:p>
            <a:r>
              <a:rPr lang="en-US" altLang="en-US" sz="2800" smtClean="0"/>
              <a:t>Shade:</a:t>
            </a:r>
            <a:r>
              <a:rPr lang="en-US" altLang="en-US" sz="2800" smtClean="0">
                <a:solidFill>
                  <a:schemeClr val="tx2"/>
                </a:solidFill>
              </a:rPr>
              <a:t> Gotten by</a:t>
            </a:r>
            <a:r>
              <a:rPr lang="en-US" altLang="en-US" sz="2000" smtClean="0">
                <a:solidFill>
                  <a:schemeClr val="tx2"/>
                </a:solidFill>
              </a:rPr>
              <a:t> </a:t>
            </a:r>
            <a:r>
              <a:rPr lang="en-US" altLang="en-US" sz="2800" smtClean="0">
                <a:solidFill>
                  <a:schemeClr val="tx2"/>
                </a:solidFill>
              </a:rPr>
              <a:t>adding </a:t>
            </a:r>
            <a:br>
              <a:rPr lang="en-US" altLang="en-US" sz="2800" smtClean="0">
                <a:solidFill>
                  <a:schemeClr val="tx2"/>
                </a:solidFill>
              </a:rPr>
            </a:br>
            <a:r>
              <a:rPr lang="en-US" altLang="en-US" sz="2800" smtClean="0">
                <a:solidFill>
                  <a:schemeClr val="tx2"/>
                </a:solidFill>
              </a:rPr>
              <a:t>black to a pure pigment, </a:t>
            </a:r>
            <a:br>
              <a:rPr lang="en-US" altLang="en-US" sz="2800" smtClean="0">
                <a:solidFill>
                  <a:schemeClr val="tx2"/>
                </a:solidFill>
              </a:rPr>
            </a:br>
            <a:r>
              <a:rPr lang="en-US" altLang="en-US" sz="2800" smtClean="0">
                <a:solidFill>
                  <a:schemeClr val="tx2"/>
                </a:solidFill>
              </a:rPr>
              <a:t>decreasing lightness</a:t>
            </a:r>
          </a:p>
          <a:p>
            <a:r>
              <a:rPr lang="en-US" altLang="en-US" sz="2800" smtClean="0"/>
              <a:t>Tone:</a:t>
            </a:r>
            <a:r>
              <a:rPr lang="en-US" altLang="en-US" sz="2800" smtClean="0">
                <a:solidFill>
                  <a:schemeClr val="tx2"/>
                </a:solidFill>
              </a:rPr>
              <a:t> Gotten by adding </a:t>
            </a:r>
            <a:br>
              <a:rPr lang="en-US" altLang="en-US" sz="2800" smtClean="0">
                <a:solidFill>
                  <a:schemeClr val="tx2"/>
                </a:solidFill>
              </a:rPr>
            </a:br>
            <a:r>
              <a:rPr lang="en-US" altLang="en-US" sz="2800" smtClean="0">
                <a:solidFill>
                  <a:schemeClr val="tx2"/>
                </a:solidFill>
              </a:rPr>
              <a:t>white and black to a pure </a:t>
            </a:r>
            <a:br>
              <a:rPr lang="en-US" altLang="en-US" sz="2800" smtClean="0">
                <a:solidFill>
                  <a:schemeClr val="tx2"/>
                </a:solidFill>
              </a:rPr>
            </a:br>
            <a:r>
              <a:rPr lang="en-US" altLang="en-US" sz="2800" smtClean="0">
                <a:solidFill>
                  <a:schemeClr val="tx2"/>
                </a:solidFill>
              </a:rPr>
              <a:t>pigment</a:t>
            </a:r>
          </a:p>
        </p:txBody>
      </p:sp>
      <p:sp>
        <p:nvSpPr>
          <p:cNvPr id="35844" name="Freeform 4"/>
          <p:cNvSpPr>
            <a:spLocks/>
          </p:cNvSpPr>
          <p:nvPr/>
        </p:nvSpPr>
        <p:spPr bwMode="auto">
          <a:xfrm>
            <a:off x="5849938" y="4419600"/>
            <a:ext cx="1827212" cy="1773238"/>
          </a:xfrm>
          <a:custGeom>
            <a:avLst/>
            <a:gdLst>
              <a:gd name="T0" fmla="*/ 2147483647 w 1294"/>
              <a:gd name="T1" fmla="*/ 1290320197 h 1117"/>
              <a:gd name="T2" fmla="*/ 0 w 1294"/>
              <a:gd name="T3" fmla="*/ 0 h 1117"/>
              <a:gd name="T4" fmla="*/ 0 w 1294"/>
              <a:gd name="T5" fmla="*/ 2147483647 h 1117"/>
              <a:gd name="T6" fmla="*/ 2147483647 w 1294"/>
              <a:gd name="T7" fmla="*/ 1290320197 h 1117"/>
              <a:gd name="T8" fmla="*/ 0 60000 65536"/>
              <a:gd name="T9" fmla="*/ 0 60000 65536"/>
              <a:gd name="T10" fmla="*/ 0 60000 65536"/>
              <a:gd name="T11" fmla="*/ 0 60000 65536"/>
              <a:gd name="T12" fmla="*/ 0 w 1294"/>
              <a:gd name="T13" fmla="*/ 0 h 1117"/>
              <a:gd name="T14" fmla="*/ 1294 w 1294"/>
              <a:gd name="T15" fmla="*/ 1117 h 1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94" h="1117">
                <a:moveTo>
                  <a:pt x="1294" y="512"/>
                </a:moveTo>
                <a:lnTo>
                  <a:pt x="0" y="0"/>
                </a:lnTo>
                <a:lnTo>
                  <a:pt x="0" y="1117"/>
                </a:lnTo>
                <a:lnTo>
                  <a:pt x="1294" y="512"/>
                </a:lnTo>
                <a:close/>
              </a:path>
            </a:pathLst>
          </a:custGeom>
          <a:noFill/>
          <a:ln w="9525">
            <a:solidFill>
              <a:srgbClr val="99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003800" y="4038600"/>
            <a:ext cx="935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White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7620000" y="4953000"/>
            <a:ext cx="152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Pure Color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5106988" y="6053138"/>
            <a:ext cx="901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Black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4927600" y="5035550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Grays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 rot="1408759">
            <a:off x="6426200" y="4418013"/>
            <a:ext cx="804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Tints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 rot="-1527899">
            <a:off x="6405563" y="5561013"/>
            <a:ext cx="1057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Shades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6062663" y="50292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Tones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61B5F8-0BB2-4692-AE59-736D7297B8A8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Color Concepts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Tints, shades, and tones </a:t>
            </a:r>
            <a:r>
              <a:rPr lang="en-US" altLang="en-US" smtClean="0">
                <a:sym typeface="Wingdings" panose="05000000000000000000" pitchFamily="2" charset="2"/>
              </a:rPr>
              <a:t> different colors of same hue are produced</a:t>
            </a:r>
          </a:p>
          <a:p>
            <a:r>
              <a:rPr lang="en-US" altLang="en-US" smtClean="0">
                <a:sym typeface="Wingdings" panose="05000000000000000000" pitchFamily="2" charset="2"/>
              </a:rPr>
              <a:t>Grays </a:t>
            </a:r>
          </a:p>
          <a:p>
            <a:pPr>
              <a:buFont typeface="Monotype Sorts" pitchFamily="2" charset="2"/>
              <a:buNone/>
            </a:pPr>
            <a:r>
              <a:rPr lang="en-US" altLang="en-US" smtClean="0">
                <a:sym typeface="Wingdings" panose="05000000000000000000" pitchFamily="2" charset="2"/>
              </a:rPr>
              <a:t>	= black pigments + white pigments</a:t>
            </a:r>
          </a:p>
          <a:p>
            <a:r>
              <a:rPr lang="en-US" altLang="en-US" smtClean="0">
                <a:sym typeface="Wingdings" panose="05000000000000000000" pitchFamily="2" charset="2"/>
              </a:rPr>
              <a:t>Graphics packages that provide color palettes to users often employ two or more color models</a:t>
            </a:r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9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HSV Color Space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839200" cy="4953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Computer scientists frequently use an intuitive color space that corresponds to tint, shade, and tone:</a:t>
            </a:r>
          </a:p>
          <a:p>
            <a:pPr lvl="1"/>
            <a:r>
              <a:rPr lang="en-US" altLang="en-US" smtClean="0">
                <a:solidFill>
                  <a:schemeClr val="tx2"/>
                </a:solidFill>
              </a:rPr>
              <a:t>Hue</a:t>
            </a:r>
            <a:r>
              <a:rPr lang="en-US" altLang="en-US" smtClean="0"/>
              <a:t> - The color we see (red, green, purple)</a:t>
            </a:r>
          </a:p>
          <a:p>
            <a:pPr lvl="1"/>
            <a:r>
              <a:rPr lang="en-US" altLang="en-US" smtClean="0">
                <a:solidFill>
                  <a:schemeClr val="tx2"/>
                </a:solidFill>
              </a:rPr>
              <a:t>Saturation</a:t>
            </a:r>
            <a:r>
              <a:rPr lang="en-US" altLang="en-US" smtClean="0"/>
              <a:t> - How far is the color from gray (pink is less saturated than red, sky blue is less saturated than royal blue)</a:t>
            </a:r>
          </a:p>
          <a:p>
            <a:pPr lvl="1"/>
            <a:r>
              <a:rPr lang="en-US" altLang="en-US" smtClean="0">
                <a:solidFill>
                  <a:schemeClr val="tx2"/>
                </a:solidFill>
              </a:rPr>
              <a:t>Brightness (Luminance)</a:t>
            </a:r>
            <a:r>
              <a:rPr lang="en-US" altLang="en-US" smtClean="0"/>
              <a:t> - How bright is the color (how bright are the lights illuminating the object?)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5933AF-365B-407D-8632-05AEE5FB98EC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5562600"/>
          </a:xfrm>
        </p:spPr>
        <p:txBody>
          <a:bodyPr/>
          <a:lstStyle/>
          <a:p>
            <a:r>
              <a:rPr lang="en-US" altLang="en-US" smtClean="0"/>
              <a:t>HSV = Hue, Saturation, and Value</a:t>
            </a:r>
          </a:p>
          <a:p>
            <a:pPr lvl="1"/>
            <a:r>
              <a:rPr lang="en-US" altLang="en-US" smtClean="0"/>
              <a:t>A.k.a. HSB, where B is Brightness </a:t>
            </a:r>
          </a:p>
          <a:p>
            <a:r>
              <a:rPr lang="en-US" altLang="en-US" smtClean="0"/>
              <a:t>Cylinder coordinate system</a:t>
            </a:r>
          </a:p>
          <a:p>
            <a:pPr lvl="1"/>
            <a:r>
              <a:rPr lang="en-US" altLang="en-US" smtClean="0"/>
              <a:t>Space: hexcone</a:t>
            </a:r>
          </a:p>
          <a:p>
            <a:pPr lvl="1"/>
            <a:r>
              <a:rPr lang="en-US" altLang="en-US" smtClean="0"/>
              <a:t>hexagon is obtained from the color cube in isometric projection</a:t>
            </a:r>
          </a:p>
          <a:p>
            <a:pPr lvl="1"/>
            <a:r>
              <a:rPr lang="en-US" altLang="en-US" smtClean="0"/>
              <a:t>(</a:t>
            </a:r>
            <a:r>
              <a:rPr lang="en-US" altLang="en-US" i="1" smtClean="0"/>
              <a:t>h</a:t>
            </a:r>
            <a:r>
              <a:rPr lang="en-US" altLang="en-US" smtClean="0"/>
              <a:t>, </a:t>
            </a:r>
            <a:r>
              <a:rPr lang="en-US" altLang="en-US" i="1" smtClean="0"/>
              <a:t>s</a:t>
            </a:r>
            <a:r>
              <a:rPr lang="en-US" altLang="en-US" smtClean="0"/>
              <a:t>, </a:t>
            </a:r>
            <a:r>
              <a:rPr lang="en-US" altLang="en-US" i="1" smtClean="0"/>
              <a:t>v</a:t>
            </a:r>
            <a:r>
              <a:rPr lang="en-US" altLang="en-US" smtClean="0"/>
              <a:t>), where h </a:t>
            </a:r>
            <a:r>
              <a:rPr lang="en-US" altLang="en-US" smtClean="0">
                <a:sym typeface="Symbol" panose="05050102010706020507" pitchFamily="18" charset="2"/>
              </a:rPr>
              <a:t> [0, 360) and </a:t>
            </a:r>
            <a:r>
              <a:rPr lang="en-US" altLang="en-US" i="1" smtClean="0">
                <a:sym typeface="Symbol" panose="05050102010706020507" pitchFamily="18" charset="2"/>
              </a:rPr>
              <a:t>s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v</a:t>
            </a:r>
            <a:r>
              <a:rPr lang="en-US" altLang="en-US" smtClean="0">
                <a:sym typeface="Symbol" panose="05050102010706020507" pitchFamily="18" charset="2"/>
              </a:rPr>
              <a:t>  [0, 1]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7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2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Hue, Saturation, Value</a:t>
            </a:r>
            <a:endParaRPr/>
          </a:p>
        </p:txBody>
      </p:sp>
      <p:sp>
        <p:nvSpPr>
          <p:cNvPr id="851" name="Google Shape;851;p102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 dirty="0"/>
              <a:t>Different model based on perception of light</a:t>
            </a:r>
            <a:endParaRPr dirty="0"/>
          </a:p>
          <a:p>
            <a:pPr>
              <a:buChar char="-"/>
            </a:pPr>
            <a:r>
              <a:rPr lang="en" dirty="0">
                <a:solidFill>
                  <a:srgbClr val="C00000"/>
                </a:solidFill>
              </a:rPr>
              <a:t>Hue: </a:t>
            </a:r>
            <a:r>
              <a:rPr lang="en" dirty="0"/>
              <a:t>what color</a:t>
            </a:r>
            <a:endParaRPr dirty="0"/>
          </a:p>
          <a:p>
            <a:pPr>
              <a:buChar char="-"/>
            </a:pPr>
            <a:r>
              <a:rPr lang="en" dirty="0">
                <a:solidFill>
                  <a:srgbClr val="0000FF"/>
                </a:solidFill>
              </a:rPr>
              <a:t>Saturation</a:t>
            </a:r>
            <a:r>
              <a:rPr lang="en" dirty="0"/>
              <a:t>: how much color</a:t>
            </a:r>
            <a:endParaRPr dirty="0"/>
          </a:p>
          <a:p>
            <a:pPr>
              <a:buChar char="-"/>
            </a:pPr>
            <a:r>
              <a:rPr lang="en" b="1" dirty="0"/>
              <a:t>Value</a:t>
            </a:r>
            <a:r>
              <a:rPr lang="en" dirty="0"/>
              <a:t>: how bright</a:t>
            </a:r>
            <a:endParaRPr dirty="0"/>
          </a:p>
          <a:p>
            <a:pPr>
              <a:buChar char="-"/>
            </a:pPr>
            <a:r>
              <a:rPr lang="en" dirty="0"/>
              <a:t>Allows easy image transforms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Shift the hue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Increase saturation</a:t>
            </a:r>
            <a:endParaRPr dirty="0"/>
          </a:p>
        </p:txBody>
      </p:sp>
      <p:sp>
        <p:nvSpPr>
          <p:cNvPr id="852" name="Google Shape;852;p102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53" name="Google Shape;8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100" y="3592375"/>
            <a:ext cx="3047400" cy="22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34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4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Other colorspaces are fun!</a:t>
            </a:r>
            <a:endParaRPr/>
          </a:p>
        </p:txBody>
      </p:sp>
      <p:pic>
        <p:nvPicPr>
          <p:cNvPr id="754" name="Google Shape;7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1815725"/>
            <a:ext cx="8839200" cy="3729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7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5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Geometric HSV to RGB:</a:t>
            </a:r>
            <a:endParaRPr/>
          </a:p>
        </p:txBody>
      </p:sp>
      <p:pic>
        <p:nvPicPr>
          <p:cNvPr id="760" name="Google Shape;7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5276"/>
            <a:ext cx="8839200" cy="25320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77724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/>
              <a:t>Image Formation</a:t>
            </a:r>
          </a:p>
        </p:txBody>
      </p:sp>
    </p:spTree>
    <p:extLst>
      <p:ext uri="{BB962C8B-B14F-4D97-AF65-F5344CB8AC3E}">
        <p14:creationId xmlns:p14="http://schemas.microsoft.com/office/powerpoint/2010/main" val="16422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376934-9BE3-4436-A807-A8B3D70EEA55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mtClean="0"/>
              <a:t>Color Cube		Hexcone</a:t>
            </a:r>
          </a:p>
        </p:txBody>
      </p:sp>
      <p:pic>
        <p:nvPicPr>
          <p:cNvPr id="39941" name="Picture 4" descr="D:\courses\Spring01\CS430\Foley\FOF11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38338"/>
            <a:ext cx="4772025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5" descr="D:\courses\Spring01\CS430\Foley\FOF11-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03463"/>
            <a:ext cx="327660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58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Intuitive Color Spaces</a:t>
            </a:r>
          </a:p>
        </p:txBody>
      </p:sp>
      <p:pic>
        <p:nvPicPr>
          <p:cNvPr id="40963" name="Picture 3"/>
          <p:cNvPicPr>
            <a:picLocks noGrp="1" noChangeArrowheads="1"/>
          </p:cNvPicPr>
          <p:nvPr>
            <p:ph type="body" idx="1"/>
          </p:nvPr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8550" y="2743200"/>
            <a:ext cx="4083050" cy="2913063"/>
          </a:xfrm>
        </p:spPr>
      </p:pic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169863" y="1524000"/>
            <a:ext cx="82121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30000"/>
              </a:spcBef>
              <a:spcAft>
                <a:spcPts val="600"/>
              </a:spcAft>
              <a:defRPr/>
            </a:pPr>
            <a:r>
              <a:rPr lang="en-US" b="1" i="1">
                <a:solidFill>
                  <a:srgbClr val="FEC52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 top-down view of hexcone</a:t>
            </a:r>
          </a:p>
        </p:txBody>
      </p:sp>
      <p:pic>
        <p:nvPicPr>
          <p:cNvPr id="40965" name="Picture 5" descr="D:\courses\Spring01\CS430\Foley\FOF11-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3775"/>
            <a:ext cx="49530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41988" name="Picture 4" descr="hs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216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10"/>
          <p:cNvSpPr>
            <a:spLocks noChangeArrowheads="1"/>
          </p:cNvSpPr>
          <p:nvPr/>
        </p:nvSpPr>
        <p:spPr bwMode="auto">
          <a:xfrm>
            <a:off x="4648200" y="1447800"/>
            <a:ext cx="4368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Hue (H) is the angle </a:t>
            </a:r>
            <a:b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around the vertical axis</a:t>
            </a:r>
          </a:p>
          <a:p>
            <a:pPr>
              <a:lnSpc>
                <a:spcPct val="11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Saturation (S) is a value</a:t>
            </a:r>
            <a:b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from 0 to 1 indicating</a:t>
            </a:r>
            <a:b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how far from the vertical</a:t>
            </a:r>
            <a:b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axis the color lies</a:t>
            </a:r>
          </a:p>
          <a:p>
            <a:pPr>
              <a:lnSpc>
                <a:spcPct val="11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altLang="en-US" sz="2800" b="1" i="1">
                <a:solidFill>
                  <a:schemeClr val="tx2"/>
                </a:solidFill>
                <a:latin typeface="Arial" panose="020B0604020202020204" pitchFamily="34" charset="0"/>
              </a:rPr>
              <a:t>Value (V) is the height of the hexcone”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76DFB1-59C0-457E-9447-2180399F8445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i="1" smtClean="0"/>
              <a:t>W</a:t>
            </a:r>
            <a:r>
              <a:rPr lang="en-US" altLang="en-US" smtClean="0"/>
              <a:t> = (-, 0, 1)</a:t>
            </a:r>
          </a:p>
          <a:p>
            <a:r>
              <a:rPr lang="en-US" altLang="en-US" i="1" smtClean="0"/>
              <a:t>B</a:t>
            </a:r>
            <a:r>
              <a:rPr lang="en-US" altLang="en-US" smtClean="0"/>
              <a:t> = (-, 0, 0)</a:t>
            </a:r>
          </a:p>
          <a:p>
            <a:r>
              <a:rPr lang="en-US" altLang="en-US" i="1" smtClean="0"/>
              <a:t>R</a:t>
            </a:r>
            <a:r>
              <a:rPr lang="en-US" altLang="en-US" smtClean="0"/>
              <a:t> = (0, 1, 1)</a:t>
            </a:r>
          </a:p>
          <a:p>
            <a:pPr>
              <a:buFont typeface="Monotype Sorts" pitchFamily="2" charset="2"/>
              <a:buNone/>
            </a:pPr>
            <a:r>
              <a:rPr lang="en-US" altLang="en-US" i="1" smtClean="0"/>
              <a:t>	Y</a:t>
            </a:r>
            <a:r>
              <a:rPr lang="en-US" altLang="en-US" smtClean="0"/>
              <a:t> = (60, 1, 1)</a:t>
            </a:r>
          </a:p>
          <a:p>
            <a:pPr>
              <a:buFont typeface="Monotype Sorts" pitchFamily="2" charset="2"/>
              <a:buNone/>
            </a:pPr>
            <a:r>
              <a:rPr lang="en-US" altLang="en-US" smtClean="0"/>
              <a:t>		:</a:t>
            </a:r>
          </a:p>
          <a:p>
            <a:pPr>
              <a:buFont typeface="Monotype Sorts" pitchFamily="2" charset="2"/>
              <a:buNone/>
            </a:pPr>
            <a:r>
              <a:rPr lang="en-US" altLang="en-US" smtClean="0"/>
              <a:t>	</a:t>
            </a:r>
            <a:r>
              <a:rPr lang="en-US" altLang="en-US" i="1" smtClean="0"/>
              <a:t>M</a:t>
            </a:r>
            <a:r>
              <a:rPr lang="en-US" altLang="en-US" smtClean="0"/>
              <a:t> = (300, 1, 1)</a:t>
            </a:r>
          </a:p>
          <a:p>
            <a:r>
              <a:rPr lang="en-US" altLang="en-US" smtClean="0"/>
              <a:t>Adding white pigments </a:t>
            </a:r>
            <a:r>
              <a:rPr lang="en-US" altLang="en-US" smtClean="0">
                <a:sym typeface="Symbol" panose="05050102010706020507" pitchFamily="18" charset="2"/>
              </a:rPr>
              <a:t></a:t>
            </a:r>
            <a:r>
              <a:rPr lang="en-US" altLang="en-US" smtClean="0"/>
              <a:t> S</a:t>
            </a:r>
            <a:r>
              <a:rPr lang="en-US" altLang="en-US" smtClean="0">
                <a:sym typeface="Symbol" panose="05050102010706020507" pitchFamily="18" charset="2"/>
              </a:rPr>
              <a:t></a:t>
            </a:r>
          </a:p>
          <a:p>
            <a:r>
              <a:rPr lang="en-US" altLang="en-US" smtClean="0"/>
              <a:t>Adding black pigments </a:t>
            </a:r>
            <a:r>
              <a:rPr lang="en-US" altLang="en-US" smtClean="0">
                <a:sym typeface="Symbol" panose="05050102010706020507" pitchFamily="18" charset="2"/>
              </a:rPr>
              <a:t></a:t>
            </a:r>
            <a:r>
              <a:rPr lang="en-US" altLang="en-US" smtClean="0"/>
              <a:t> V</a:t>
            </a:r>
            <a:r>
              <a:rPr lang="en-US" altLang="en-US" smtClean="0">
                <a:sym typeface="Symbol" panose="05050102010706020507" pitchFamily="18" charset="2"/>
              </a:rPr>
              <a:t></a:t>
            </a:r>
          </a:p>
          <a:p>
            <a:r>
              <a:rPr lang="en-US" altLang="en-US" smtClean="0">
                <a:sym typeface="Symbol" panose="05050102010706020507" pitchFamily="18" charset="2"/>
              </a:rPr>
              <a:t>Creating tones </a:t>
            </a:r>
            <a:r>
              <a:rPr lang="en-US" altLang="en-US" smtClean="0"/>
              <a:t> S</a:t>
            </a:r>
            <a:r>
              <a:rPr lang="en-US" altLang="en-US" smtClean="0">
                <a:sym typeface="Symbol" panose="05050102010706020507" pitchFamily="18" charset="2"/>
              </a:rPr>
              <a:t> and </a:t>
            </a:r>
            <a:r>
              <a:rPr lang="en-US" altLang="en-US" smtClean="0"/>
              <a:t>V</a:t>
            </a:r>
            <a:r>
              <a:rPr lang="en-US" altLang="en-US" smtClean="0">
                <a:sym typeface="Symbol" panose="05050102010706020507" pitchFamily="18" charset="2"/>
              </a:rPr>
              <a:t></a:t>
            </a:r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91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44036" name="Picture 4" descr="hs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216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775200" y="6172200"/>
            <a:ext cx="318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solidFill>
                  <a:schemeClr val="accent1"/>
                </a:solidFill>
              </a:rPr>
              <a:t>Figure 15.16&amp;15.17 from H&amp;B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1336431"/>
            <a:ext cx="3948967" cy="361631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altLang="en-US" smtClean="0"/>
              <a:t>HSV Color Space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7772400" cy="2362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A more intuitive color space</a:t>
            </a:r>
          </a:p>
          <a:p>
            <a:pPr lvl="1"/>
            <a:r>
              <a:rPr lang="en-US" altLang="en-US" smtClean="0"/>
              <a:t>H = Hue</a:t>
            </a:r>
          </a:p>
          <a:p>
            <a:pPr lvl="1"/>
            <a:r>
              <a:rPr lang="en-US" altLang="en-US" smtClean="0"/>
              <a:t>S = Saturation</a:t>
            </a:r>
          </a:p>
          <a:p>
            <a:pPr lvl="1"/>
            <a:r>
              <a:rPr lang="en-US" altLang="en-US" smtClean="0"/>
              <a:t>V = Value (or brightness)</a:t>
            </a:r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45060" name="Picture 4" descr="hsv_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733800"/>
            <a:ext cx="27813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 descr="col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3760788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Line 6"/>
          <p:cNvSpPr>
            <a:spLocks noChangeShapeType="1"/>
          </p:cNvSpPr>
          <p:nvPr/>
        </p:nvSpPr>
        <p:spPr bwMode="auto">
          <a:xfrm flipH="1">
            <a:off x="7696200" y="2514600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7620000" y="2057400"/>
            <a:ext cx="884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Value</a:t>
            </a:r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3581400" y="4186238"/>
            <a:ext cx="198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5316538" y="175260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Saturation</a:t>
            </a:r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791200" y="2209800"/>
            <a:ext cx="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4343400" y="3733800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Hue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CBD57-4D38-412D-A006-C6DE314F7FD0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HSV Color Model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7924800" cy="4648200"/>
          </a:xfrm>
        </p:spPr>
        <p:txBody>
          <a:bodyPr/>
          <a:lstStyle/>
          <a:p>
            <a:r>
              <a:rPr lang="en-US" altLang="en-US" smtClean="0"/>
              <a:t>True color system: 16 million colors</a:t>
            </a:r>
          </a:p>
          <a:p>
            <a:r>
              <a:rPr lang="en-US" altLang="en-US" smtClean="0"/>
              <a:t>Q: Do we need that many?</a:t>
            </a:r>
          </a:p>
          <a:p>
            <a:r>
              <a:rPr lang="en-US" altLang="en-US" smtClean="0"/>
              <a:t>Human eyes can distinguish</a:t>
            </a:r>
          </a:p>
          <a:p>
            <a:pPr lvl="1"/>
            <a:r>
              <a:rPr lang="en-US" altLang="en-US" smtClean="0"/>
              <a:t>128 hues</a:t>
            </a:r>
          </a:p>
          <a:p>
            <a:pPr lvl="1"/>
            <a:r>
              <a:rPr lang="en-US" altLang="en-US" smtClean="0"/>
              <a:t>130 tints (saturation levels)</a:t>
            </a:r>
          </a:p>
          <a:p>
            <a:pPr lvl="1"/>
            <a:r>
              <a:rPr lang="en-US" altLang="en-US" smtClean="0"/>
              <a:t>23 shades of yellow colors, 16 of blue colors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mtClean="0">
                <a:sym typeface="Wingdings" panose="05000000000000000000" pitchFamily="2" charset="2"/>
              </a:rPr>
              <a:t> 128 x 130 x 23 = 82720 colors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4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1"/>
          <p:cNvSpPr txBox="1">
            <a:spLocks noGrp="1"/>
          </p:cNvSpPr>
          <p:nvPr>
            <p:ph type="title"/>
          </p:nvPr>
        </p:nvSpPr>
        <p:spPr>
          <a:xfrm>
            <a:off x="133025" y="857250"/>
            <a:ext cx="9011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Hue, Saturation, Value: cylinder!</a:t>
            </a:r>
            <a:endParaRPr/>
          </a:p>
        </p:txBody>
      </p:sp>
      <p:sp>
        <p:nvSpPr>
          <p:cNvPr id="844" name="Google Shape;844;p101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45" name="Google Shape;84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900" y="1734750"/>
            <a:ext cx="5220200" cy="3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57</a:t>
            </a:fld>
            <a:endParaRPr lang="e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RGB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60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300" y="2046500"/>
            <a:ext cx="3073200" cy="230489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6" name="Google Shape;766;p96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Still 3d tensor, different info</a:t>
            </a:r>
            <a:endParaRPr/>
          </a:p>
        </p:txBody>
      </p:sp>
      <p:sp>
        <p:nvSpPr>
          <p:cNvPr id="767" name="Google Shape;767;p96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68" name="Google Shape;76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00" y="2046509"/>
            <a:ext cx="3073206" cy="2304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9" name="Google Shape;76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98" y="2351298"/>
            <a:ext cx="3073200" cy="230490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0" name="Google Shape;770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3" y="2656096"/>
            <a:ext cx="3073200" cy="230486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1" name="Google Shape;771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500" y="2351300"/>
            <a:ext cx="3073200" cy="230489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2" name="Google Shape;772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699" y="2656097"/>
            <a:ext cx="3073200" cy="230490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59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6248400" cy="1066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800" smtClean="0"/>
              <a:t>Fundamental imaging notions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smtClean="0"/>
              <a:t>Physical basis for image 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400" smtClean="0"/>
              <a:t>Light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400" smtClean="0"/>
              <a:t>Color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400" smtClean="0"/>
              <a:t>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smtClean="0"/>
              <a:t>Synthetic camera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smtClean="0"/>
              <a:t>Other models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5863A019-94D9-4A5F-80AA-630672E732B6}" type="slidenum">
              <a:rPr lang="es-ES" altLang="en-US" sz="1000">
                <a:latin typeface="Arial" panose="020B0604020202020204" pitchFamily="34" charset="0"/>
              </a:rPr>
              <a:pPr lvl="1"/>
              <a:t>6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925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7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   Hue              Saturation         Value</a:t>
            </a:r>
            <a:endParaRPr dirty="0"/>
          </a:p>
        </p:txBody>
      </p:sp>
      <p:sp>
        <p:nvSpPr>
          <p:cNvPr id="778" name="Google Shape;778;p97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79" name="Google Shape;7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00" y="3017325"/>
            <a:ext cx="3073200" cy="230489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0" name="Google Shape;78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400" y="1772550"/>
            <a:ext cx="3073200" cy="230489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1" name="Google Shape;78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9" y="2690597"/>
            <a:ext cx="3073200" cy="230490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60</a:t>
            </a:fld>
            <a:endParaRPr lang="e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8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More saturation = intense colors</a:t>
            </a:r>
            <a:endParaRPr/>
          </a:p>
        </p:txBody>
      </p:sp>
      <p:sp>
        <p:nvSpPr>
          <p:cNvPr id="787" name="Google Shape;787;p98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88" name="Google Shape;7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9" name="Google Shape;7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1" name="Google Shape;79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17" y="2834130"/>
            <a:ext cx="1483565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2" name="Google Shape;79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48" y="2834130"/>
            <a:ext cx="1483565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3" name="Google Shape;79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7" y="2834137"/>
            <a:ext cx="1483538" cy="111265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4" name="Google Shape;794;p98"/>
          <p:cNvSpPr/>
          <p:nvPr/>
        </p:nvSpPr>
        <p:spPr>
          <a:xfrm>
            <a:off x="3293061" y="2136151"/>
            <a:ext cx="459550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795" name="Google Shape;795;p98"/>
          <p:cNvSpPr txBox="1"/>
          <p:nvPr/>
        </p:nvSpPr>
        <p:spPr>
          <a:xfrm>
            <a:off x="2499538" y="2462850"/>
            <a:ext cx="793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2x</a:t>
            </a:r>
            <a:endParaRPr sz="3600"/>
          </a:p>
        </p:txBody>
      </p:sp>
      <p:pic>
        <p:nvPicPr>
          <p:cNvPr id="796" name="Google Shape;796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0584" y="4106200"/>
            <a:ext cx="2371467" cy="1778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7" name="Google Shape;797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98" name="Google Shape;798;p98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/>
          <p:cNvSpPr txBox="1"/>
          <p:nvPr/>
        </p:nvSpPr>
        <p:spPr>
          <a:xfrm flipH="1">
            <a:off x="369586" y="1321663"/>
            <a:ext cx="85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Channel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S Channel</a:t>
            </a:r>
            <a:r>
              <a:rPr lang="en-US" dirty="0">
                <a:solidFill>
                  <a:srgbClr val="FF0000"/>
                </a:solidFill>
              </a:rPr>
              <a:t>                                                   V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61</a:t>
            </a:fld>
            <a:endParaRPr lang="e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51" y="2834125"/>
            <a:ext cx="1483549" cy="11126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4" name="Google Shape;804;p99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More value = lighter image</a:t>
            </a:r>
            <a:endParaRPr/>
          </a:p>
        </p:txBody>
      </p:sp>
      <p:sp>
        <p:nvSpPr>
          <p:cNvPr id="805" name="Google Shape;805;p99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06" name="Google Shape;80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7" name="Google Shape;80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8" name="Google Shape;80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9" name="Google Shape;809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7" y="2834137"/>
            <a:ext cx="1483538" cy="111265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0" name="Google Shape;810;p99"/>
          <p:cNvSpPr/>
          <p:nvPr/>
        </p:nvSpPr>
        <p:spPr>
          <a:xfrm>
            <a:off x="6833298" y="2271401"/>
            <a:ext cx="459550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11" name="Google Shape;811;p99"/>
          <p:cNvSpPr txBox="1"/>
          <p:nvPr/>
        </p:nvSpPr>
        <p:spPr>
          <a:xfrm>
            <a:off x="6039775" y="2598100"/>
            <a:ext cx="793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2x</a:t>
            </a:r>
            <a:endParaRPr sz="3600"/>
          </a:p>
        </p:txBody>
      </p:sp>
      <p:pic>
        <p:nvPicPr>
          <p:cNvPr id="812" name="Google Shape;812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13" name="Google Shape;81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4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14" name="Google Shape;814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0576" y="4106194"/>
            <a:ext cx="2371475" cy="17786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5" name="Google Shape;815;p99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310830" y="1300777"/>
            <a:ext cx="860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Channel                                                    S Channel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V Channel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6" y="4106194"/>
            <a:ext cx="2371475" cy="17786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1" name="Google Shape;82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1" y="2834113"/>
            <a:ext cx="1483549" cy="11126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2" name="Google Shape;822;p100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Shift hue = shift colors</a:t>
            </a:r>
            <a:endParaRPr dirty="0"/>
          </a:p>
        </p:txBody>
      </p:sp>
      <p:sp>
        <p:nvSpPr>
          <p:cNvPr id="823" name="Google Shape;823;p100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24" name="Google Shape;82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5" name="Google Shape;825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6" name="Google Shape;826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7" name="Google Shape;827;p100"/>
          <p:cNvSpPr/>
          <p:nvPr/>
        </p:nvSpPr>
        <p:spPr>
          <a:xfrm flipH="1">
            <a:off x="1925310" y="2271401"/>
            <a:ext cx="361712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28" name="Google Shape;828;p100"/>
          <p:cNvSpPr txBox="1"/>
          <p:nvPr/>
        </p:nvSpPr>
        <p:spPr>
          <a:xfrm>
            <a:off x="2287025" y="2579425"/>
            <a:ext cx="1164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-.2</a:t>
            </a:r>
            <a:endParaRPr sz="3600"/>
          </a:p>
        </p:txBody>
      </p:sp>
      <p:pic>
        <p:nvPicPr>
          <p:cNvPr id="829" name="Google Shape;829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31" name="Google Shape;831;p100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32" name="Google Shape;83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331051" y="1314880"/>
            <a:ext cx="868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 Channel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S Channel                                                   V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63</a:t>
            </a:fld>
            <a:endParaRPr lang="e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84" y="4106200"/>
            <a:ext cx="2371467" cy="1778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8" name="Google Shape;83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1" y="2834113"/>
            <a:ext cx="1483549" cy="11126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9" name="Google Shape;839;p101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Set hue to your favorite color!</a:t>
            </a:r>
            <a:endParaRPr/>
          </a:p>
        </p:txBody>
      </p:sp>
      <p:sp>
        <p:nvSpPr>
          <p:cNvPr id="840" name="Google Shape;840;p101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41" name="Google Shape;84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2" name="Google Shape;842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3" name="Google Shape;843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4" name="Google Shape;844;p101"/>
          <p:cNvSpPr/>
          <p:nvPr/>
        </p:nvSpPr>
        <p:spPr>
          <a:xfrm flipH="1">
            <a:off x="1925310" y="2271401"/>
            <a:ext cx="361712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845" name="Google Shape;845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6" name="Google Shape;846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7" name="Google Shape;847;p101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48" name="Google Shape;84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331058" y="1314880"/>
            <a:ext cx="86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 Channel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S Channel                                                   V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64</a:t>
            </a:fld>
            <a:endParaRPr lang="e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6" y="4106194"/>
            <a:ext cx="2371475" cy="17786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1" y="2834113"/>
            <a:ext cx="1483549" cy="11126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5" name="Google Shape;855;p102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Or pattern...</a:t>
            </a:r>
            <a:endParaRPr/>
          </a:p>
        </p:txBody>
      </p:sp>
      <p:sp>
        <p:nvSpPr>
          <p:cNvPr id="856" name="Google Shape;856;p102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57" name="Google Shape;85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8" name="Google Shape;85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9" name="Google Shape;859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0" name="Google Shape;860;p102"/>
          <p:cNvSpPr/>
          <p:nvPr/>
        </p:nvSpPr>
        <p:spPr>
          <a:xfrm flipH="1">
            <a:off x="1925310" y="2271401"/>
            <a:ext cx="361712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861" name="Google Shape;861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2" name="Google Shape;862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63" name="Google Shape;863;p102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64" name="Google Shape;86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2834115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338268" y="1314880"/>
            <a:ext cx="846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 Channel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S Channel                                                   V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65</a:t>
            </a:fld>
            <a:endParaRPr lang="e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6" y="4106194"/>
            <a:ext cx="2371475" cy="17786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0" name="Google Shape;87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26" y="2834125"/>
            <a:ext cx="1483549" cy="11126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1" name="Google Shape;871;p103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Increase and threshold saturation</a:t>
            </a:r>
            <a:endParaRPr/>
          </a:p>
        </p:txBody>
      </p:sp>
      <p:sp>
        <p:nvSpPr>
          <p:cNvPr id="872" name="Google Shape;872;p103"/>
          <p:cNvSpPr txBox="1">
            <a:spLocks noGrp="1"/>
          </p:cNvSpPr>
          <p:nvPr>
            <p:ph type="title" idx="2"/>
          </p:nvPr>
        </p:nvSpPr>
        <p:spPr>
          <a:xfrm>
            <a:off x="229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73" name="Google Shape;873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0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4" name="Google Shape;874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4" y="1622127"/>
            <a:ext cx="1483553" cy="1112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5" name="Google Shape;875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1" y="1622126"/>
            <a:ext cx="1483553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6" name="Google Shape;87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8" y="2834130"/>
            <a:ext cx="1483565" cy="111267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7" name="Google Shape;877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7" y="2834137"/>
            <a:ext cx="1483538" cy="111265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8" name="Google Shape;878;p103"/>
          <p:cNvSpPr/>
          <p:nvPr/>
        </p:nvSpPr>
        <p:spPr>
          <a:xfrm>
            <a:off x="3293061" y="2136151"/>
            <a:ext cx="459550" cy="1185525"/>
          </a:xfrm>
          <a:custGeom>
            <a:avLst/>
            <a:gdLst/>
            <a:ahLst/>
            <a:cxnLst/>
            <a:rect l="l" t="t" r="r" b="b"/>
            <a:pathLst>
              <a:path w="18382" h="47421" extrusionOk="0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879" name="Google Shape;879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1" y="4106190"/>
            <a:ext cx="2371475" cy="177861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80" name="Google Shape;880;p103"/>
          <p:cNvCxnSpPr/>
          <p:nvPr/>
        </p:nvCxnSpPr>
        <p:spPr>
          <a:xfrm>
            <a:off x="4039950" y="4973925"/>
            <a:ext cx="10641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351420" y="1325140"/>
            <a:ext cx="89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Channel 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S Channel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V Channel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66</a:t>
            </a:fld>
            <a:endParaRPr lang="e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89" y="857262"/>
            <a:ext cx="6858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54" y="365043"/>
            <a:ext cx="7772400" cy="1470025"/>
          </a:xfrm>
        </p:spPr>
        <p:txBody>
          <a:bodyPr/>
          <a:lstStyle/>
          <a:p>
            <a:r>
              <a:rPr lang="en-US" spc="-200" dirty="0">
                <a:latin typeface="Kalinga" pitchFamily="34" charset="0"/>
                <a:cs typeface="Kalinga" pitchFamily="34" charset="0"/>
              </a:rPr>
              <a:t>More Details on Color Spaces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5222" y="1812705"/>
            <a:ext cx="23385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RGB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HSI/HSV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CIE L*a*b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YIQ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Opponent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633107" y="1744300"/>
            <a:ext cx="520969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standard for cameras</a:t>
            </a:r>
          </a:p>
          <a:p>
            <a:r>
              <a:rPr lang="en-US" sz="3200" dirty="0"/>
              <a:t>allows us to separate</a:t>
            </a:r>
          </a:p>
          <a:p>
            <a:r>
              <a:rPr lang="en-US" sz="3200" dirty="0"/>
              <a:t>intensity plus 2 color channels</a:t>
            </a:r>
          </a:p>
          <a:p>
            <a:r>
              <a:rPr lang="en-US" sz="3200" dirty="0"/>
              <a:t>color TVs, Y is intensity</a:t>
            </a:r>
          </a:p>
          <a:p>
            <a:r>
              <a:rPr lang="en-US" sz="3200" dirty="0"/>
              <a:t>used in Swain &amp; Ballard work</a:t>
            </a:r>
          </a:p>
        </p:txBody>
      </p:sp>
    </p:spTree>
    <p:extLst>
      <p:ext uri="{BB962C8B-B14F-4D97-AF65-F5344CB8AC3E}">
        <p14:creationId xmlns:p14="http://schemas.microsoft.com/office/powerpoint/2010/main" val="126298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RGB Color Space</a:t>
            </a:r>
          </a:p>
        </p:txBody>
      </p:sp>
      <p:sp>
        <p:nvSpPr>
          <p:cNvPr id="5123" name="Line 5"/>
          <p:cNvSpPr>
            <a:spLocks noChangeShapeType="1"/>
          </p:cNvSpPr>
          <p:nvPr/>
        </p:nvSpPr>
        <p:spPr bwMode="auto">
          <a:xfrm flipH="1">
            <a:off x="228600" y="4876800"/>
            <a:ext cx="1371600" cy="990600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4" name="Line 6"/>
          <p:cNvSpPr>
            <a:spLocks noChangeShapeType="1"/>
          </p:cNvSpPr>
          <p:nvPr/>
        </p:nvSpPr>
        <p:spPr bwMode="auto">
          <a:xfrm flipV="1">
            <a:off x="1600200" y="2667000"/>
            <a:ext cx="0" cy="2209800"/>
          </a:xfrm>
          <a:prstGeom prst="line">
            <a:avLst/>
          </a:prstGeom>
          <a:noFill/>
          <a:ln w="57150">
            <a:solidFill>
              <a:srgbClr val="0033CC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>
            <a:off x="1600200" y="4876800"/>
            <a:ext cx="2590800" cy="0"/>
          </a:xfrm>
          <a:prstGeom prst="line">
            <a:avLst/>
          </a:prstGeom>
          <a:noFill/>
          <a:ln w="38100">
            <a:solidFill>
              <a:srgbClr val="3399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6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2BF45FC-FEBB-401A-A685-118F2D59734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 dirty="0"/>
          </a:p>
        </p:txBody>
      </p:sp>
      <p:sp>
        <p:nvSpPr>
          <p:cNvPr id="5127" name="TextBox 8"/>
          <p:cNvSpPr txBox="1">
            <a:spLocks noChangeArrowheads="1"/>
          </p:cNvSpPr>
          <p:nvPr/>
        </p:nvSpPr>
        <p:spPr bwMode="auto">
          <a:xfrm>
            <a:off x="1066800" y="4953000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red</a:t>
            </a:r>
          </a:p>
        </p:txBody>
      </p:sp>
      <p:sp>
        <p:nvSpPr>
          <p:cNvPr id="5128" name="TextBox 9"/>
          <p:cNvSpPr txBox="1">
            <a:spLocks noChangeArrowheads="1"/>
          </p:cNvSpPr>
          <p:nvPr/>
        </p:nvSpPr>
        <p:spPr bwMode="auto">
          <a:xfrm>
            <a:off x="1676400" y="3581400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blue</a:t>
            </a:r>
          </a:p>
        </p:txBody>
      </p:sp>
      <p:sp>
        <p:nvSpPr>
          <p:cNvPr id="5129" name="TextBox 10"/>
          <p:cNvSpPr txBox="1">
            <a:spLocks noChangeArrowheads="1"/>
          </p:cNvSpPr>
          <p:nvPr/>
        </p:nvSpPr>
        <p:spPr bwMode="auto">
          <a:xfrm>
            <a:off x="3124200" y="49530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green</a:t>
            </a:r>
          </a:p>
        </p:txBody>
      </p:sp>
      <p:sp>
        <p:nvSpPr>
          <p:cNvPr id="5130" name="TextBox 11"/>
          <p:cNvSpPr txBox="1">
            <a:spLocks noChangeArrowheads="1"/>
          </p:cNvSpPr>
          <p:nvPr/>
        </p:nvSpPr>
        <p:spPr bwMode="auto">
          <a:xfrm>
            <a:off x="1600200" y="44958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(0,0,0)</a:t>
            </a:r>
          </a:p>
        </p:txBody>
      </p:sp>
      <p:sp>
        <p:nvSpPr>
          <p:cNvPr id="5131" name="TextBox 12"/>
          <p:cNvSpPr txBox="1">
            <a:spLocks noChangeArrowheads="1"/>
          </p:cNvSpPr>
          <p:nvPr/>
        </p:nvSpPr>
        <p:spPr bwMode="auto">
          <a:xfrm>
            <a:off x="1600200" y="30480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(0,0,255)</a:t>
            </a:r>
          </a:p>
        </p:txBody>
      </p:sp>
      <p:sp>
        <p:nvSpPr>
          <p:cNvPr id="5132" name="TextBox 13"/>
          <p:cNvSpPr txBox="1">
            <a:spLocks noChangeArrowheads="1"/>
          </p:cNvSpPr>
          <p:nvPr/>
        </p:nvSpPr>
        <p:spPr bwMode="auto">
          <a:xfrm>
            <a:off x="3352800" y="44958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(0,255,0)</a:t>
            </a:r>
          </a:p>
        </p:txBody>
      </p:sp>
      <p:sp>
        <p:nvSpPr>
          <p:cNvPr id="5133" name="TextBox 14"/>
          <p:cNvSpPr txBox="1">
            <a:spLocks noChangeArrowheads="1"/>
          </p:cNvSpPr>
          <p:nvPr/>
        </p:nvSpPr>
        <p:spPr bwMode="auto">
          <a:xfrm>
            <a:off x="533400" y="56388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(255,0,0)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1562100" y="3162300"/>
            <a:ext cx="1752600" cy="167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TextBox 17"/>
          <p:cNvSpPr txBox="1">
            <a:spLocks noChangeArrowheads="1"/>
          </p:cNvSpPr>
          <p:nvPr/>
        </p:nvSpPr>
        <p:spPr bwMode="auto">
          <a:xfrm>
            <a:off x="2819400" y="3505200"/>
            <a:ext cx="89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R,G,B)</a:t>
            </a:r>
          </a:p>
        </p:txBody>
      </p:sp>
      <p:sp>
        <p:nvSpPr>
          <p:cNvPr id="5136" name="TextBox 20"/>
          <p:cNvSpPr txBox="1">
            <a:spLocks noChangeArrowheads="1"/>
          </p:cNvSpPr>
          <p:nvPr/>
        </p:nvSpPr>
        <p:spPr bwMode="auto">
          <a:xfrm>
            <a:off x="5029200" y="2667000"/>
            <a:ext cx="37179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Normalized red      </a:t>
            </a:r>
            <a:r>
              <a:rPr lang="en-US" altLang="en-US" sz="1800" b="1"/>
              <a:t>r = R/(R+G+B)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Normalized green  </a:t>
            </a:r>
            <a:r>
              <a:rPr lang="en-US" altLang="en-US" sz="1800" b="1"/>
              <a:t>g = G/(R+G+B)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Normalized blue    </a:t>
            </a:r>
            <a:r>
              <a:rPr lang="en-US" altLang="en-US" sz="1800" b="1"/>
              <a:t>b = B/(R+G+B)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447800" y="31242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3657600" y="48768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342900" y="5600700"/>
            <a:ext cx="22860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0" name="TextBox 28"/>
          <p:cNvSpPr txBox="1">
            <a:spLocks noChangeArrowheads="1"/>
          </p:cNvSpPr>
          <p:nvPr/>
        </p:nvSpPr>
        <p:spPr bwMode="auto">
          <a:xfrm>
            <a:off x="1371600" y="1905000"/>
            <a:ext cx="5303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Absolute </a:t>
            </a:r>
            <a:r>
              <a:rPr lang="en-US" altLang="en-US" sz="2000"/>
              <a:t>                                      </a:t>
            </a:r>
            <a:r>
              <a:rPr lang="en-US" altLang="en-US" sz="2000">
                <a:solidFill>
                  <a:srgbClr val="FF0000"/>
                </a:solidFill>
              </a:rPr>
              <a:t>Normalized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Formation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smtClean="0"/>
              <a:t>In computer graphics, we form images which are generally two dimensional using a process analogous to how images are formed by physical imaging systems</a:t>
            </a:r>
          </a:p>
          <a:p>
            <a:pPr lvl="1"/>
            <a:r>
              <a:rPr lang="en-US" altLang="en-US" sz="2400" smtClean="0"/>
              <a:t>Cameras</a:t>
            </a:r>
          </a:p>
          <a:p>
            <a:pPr lvl="1"/>
            <a:r>
              <a:rPr lang="en-US" altLang="en-US" sz="2400" smtClean="0"/>
              <a:t>Microscopes</a:t>
            </a:r>
          </a:p>
          <a:p>
            <a:pPr lvl="1"/>
            <a:r>
              <a:rPr lang="en-US" altLang="en-US" sz="2400" smtClean="0"/>
              <a:t>Telescopes</a:t>
            </a:r>
          </a:p>
          <a:p>
            <a:pPr lvl="1"/>
            <a:r>
              <a:rPr lang="en-US" altLang="en-US" sz="2400" smtClean="0"/>
              <a:t>Human visual system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EE0AFE02-23E2-41E8-97EF-D872AADD5BC2}" type="slidenum">
              <a:rPr lang="es-ES" altLang="en-US" sz="1000">
                <a:latin typeface="Arial" panose="020B0604020202020204" pitchFamily="34" charset="0"/>
              </a:rPr>
              <a:pPr lvl="1"/>
              <a:t>7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965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Color hexagon for HSI (HSV)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21336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Tahoma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990600" y="1371600"/>
            <a:ext cx="7772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ahoma" charset="0"/>
              </a:rPr>
              <a:t> Hue is encoded as an angle (0 to 2</a:t>
            </a:r>
            <a:r>
              <a:rPr lang="en-US" altLang="en-US" sz="2400">
                <a:latin typeface="Tahoma" charset="0"/>
                <a:sym typeface="Symbol" pitchFamily="18" charset="2"/>
              </a:rPr>
              <a:t>)</a:t>
            </a:r>
            <a:r>
              <a:rPr lang="en-US" altLang="en-US" sz="2400">
                <a:latin typeface="Tahoma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ahoma" charset="0"/>
              </a:rPr>
              <a:t> Saturation is the distance to the vertical axis (0 to 1).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ahoma" charset="0"/>
              </a:rPr>
              <a:t> Intensity is the height along the vertical axis (0 to 1).</a:t>
            </a:r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 flipV="1">
            <a:off x="4343400" y="3962400"/>
            <a:ext cx="0" cy="22860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886200" y="3657600"/>
            <a:ext cx="1031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charset="0"/>
              </a:rPr>
              <a:t>intensity</a:t>
            </a:r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4343400" y="3429000"/>
            <a:ext cx="1219200" cy="914400"/>
          </a:xfrm>
          <a:prstGeom prst="line">
            <a:avLst/>
          </a:prstGeom>
          <a:noFill/>
          <a:ln w="57150">
            <a:solidFill>
              <a:srgbClr val="66FF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486400" y="3352800"/>
            <a:ext cx="1192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charset="0"/>
              </a:rPr>
              <a:t>saturation</a:t>
            </a:r>
          </a:p>
        </p:txBody>
      </p:sp>
      <p:sp>
        <p:nvSpPr>
          <p:cNvPr id="6153" name="Arc 9"/>
          <p:cNvSpPr>
            <a:spLocks/>
          </p:cNvSpPr>
          <p:nvPr/>
        </p:nvSpPr>
        <p:spPr bwMode="auto">
          <a:xfrm>
            <a:off x="4876800" y="3962400"/>
            <a:ext cx="381000" cy="374650"/>
          </a:xfrm>
          <a:custGeom>
            <a:avLst/>
            <a:gdLst>
              <a:gd name="T0" fmla="*/ 0 w 21600"/>
              <a:gd name="T1" fmla="*/ 0 h 26598"/>
              <a:gd name="T2" fmla="*/ 2034201563 w 21600"/>
              <a:gd name="T3" fmla="*/ 1047021951 h 26598"/>
              <a:gd name="T4" fmla="*/ 0 w 21600"/>
              <a:gd name="T5" fmla="*/ 850277641 h 26598"/>
              <a:gd name="T6" fmla="*/ 0 60000 65536"/>
              <a:gd name="T7" fmla="*/ 0 60000 65536"/>
              <a:gd name="T8" fmla="*/ 0 60000 65536"/>
              <a:gd name="T9" fmla="*/ 0 w 21600"/>
              <a:gd name="T10" fmla="*/ 0 h 26598"/>
              <a:gd name="T11" fmla="*/ 21600 w 21600"/>
              <a:gd name="T12" fmla="*/ 26598 h 26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6598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283"/>
                  <a:pt x="21403" y="24960"/>
                  <a:pt x="21013" y="26597"/>
                </a:cubicBezTo>
              </a:path>
              <a:path w="21600" h="26598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283"/>
                  <a:pt x="21403" y="24960"/>
                  <a:pt x="21013" y="26597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5181600" y="3810000"/>
            <a:ext cx="55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charset="0"/>
              </a:rPr>
              <a:t>hue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V="1">
            <a:off x="3200400" y="36576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3962400" y="3657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>
            <a:off x="4724400" y="36576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H="1">
            <a:off x="4724400" y="43434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 flipH="1" flipV="1">
            <a:off x="3200400" y="43434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200400" y="4343400"/>
            <a:ext cx="11430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>
            <a:off x="4343400" y="4343400"/>
            <a:ext cx="11430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962400" y="5029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>
            <a:off x="4343400" y="4343400"/>
            <a:ext cx="11430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5546725" y="4151313"/>
            <a:ext cx="1231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H=0 is red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524000" y="4191000"/>
            <a:ext cx="1638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33CCFF"/>
                </a:solidFill>
              </a:rPr>
              <a:t>H=180 is cyan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2727325" y="3313113"/>
            <a:ext cx="173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9900"/>
                </a:solidFill>
              </a:rPr>
              <a:t>H=120 is green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3717925" y="5065713"/>
            <a:ext cx="158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33CC"/>
                </a:solidFill>
              </a:rPr>
              <a:t>H=240 is blue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4022725" y="6284913"/>
            <a:ext cx="508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I=0</a:t>
            </a: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3810000" y="4114800"/>
            <a:ext cx="50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I=1</a:t>
            </a:r>
          </a:p>
        </p:txBody>
      </p:sp>
      <p:sp>
        <p:nvSpPr>
          <p:cNvPr id="6170" name="Slide Number Placeholder 2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49F3F75-BACC-4669-AFAC-4871493CAD3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Conversion from RGB to YIQ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8308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ahoma" charset="0"/>
              </a:rPr>
              <a:t>We often use this for </a:t>
            </a:r>
            <a:r>
              <a:rPr lang="en-US" altLang="en-US" sz="2800">
                <a:solidFill>
                  <a:srgbClr val="FF0000"/>
                </a:solidFill>
                <a:latin typeface="Tahoma" charset="0"/>
              </a:rPr>
              <a:t>color to gray-tone conversion</a:t>
            </a:r>
            <a:r>
              <a:rPr lang="en-US" altLang="en-US" sz="2800">
                <a:latin typeface="Tahoma" charset="0"/>
              </a:rPr>
              <a:t>.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72656" r="11874" b="13281"/>
          <a:stretch>
            <a:fillRect/>
          </a:stretch>
        </p:blipFill>
        <p:spPr bwMode="auto">
          <a:xfrm>
            <a:off x="1219200" y="2971800"/>
            <a:ext cx="6400800" cy="1371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746125" y="2014538"/>
            <a:ext cx="7664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charset="0"/>
              </a:rPr>
              <a:t>An approximate linear transformation from RGB to YIQ:</a:t>
            </a:r>
          </a:p>
        </p:txBody>
      </p:sp>
      <p:sp>
        <p:nvSpPr>
          <p:cNvPr id="9223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153A58-FF44-4D64-8D91-7709775334ED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CIELAB, Lab, L*a*b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8194" y="1116874"/>
            <a:ext cx="4038600" cy="4525963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One luminance channel (L)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     and two color channels (a and b).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In this model, the color differences which you perceive correspond to Euclidian distances in CIELab.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The a axis extends from green (-a) to red (+a) and the b axis from blue (-b) to yellow (+b). The brightness (L) increases from the bottom to the top of the three-dimensional model.</a:t>
            </a:r>
          </a:p>
        </p:txBody>
      </p:sp>
      <p:pic>
        <p:nvPicPr>
          <p:cNvPr id="1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133600"/>
            <a:ext cx="3429000" cy="3003550"/>
          </a:xfrm>
          <a:noFill/>
        </p:spPr>
      </p:pic>
      <p:sp>
        <p:nvSpPr>
          <p:cNvPr id="112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0C436D9-D9D5-48D8-8FD8-09B8A0B93989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0" y="5929271"/>
            <a:ext cx="8250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CIE </a:t>
            </a:r>
            <a:r>
              <a:rPr lang="en-US" i="1" dirty="0"/>
              <a:t>L*a*b*</a:t>
            </a:r>
            <a:r>
              <a:rPr lang="en-US" dirty="0"/>
              <a:t> (CIELAB) is a </a:t>
            </a:r>
            <a:r>
              <a:rPr lang="en-US" dirty="0">
                <a:hlinkClick r:id="rId3" tooltip="Color space"/>
              </a:rPr>
              <a:t>color space</a:t>
            </a:r>
            <a:r>
              <a:rPr lang="en-US" dirty="0"/>
              <a:t> specified by the </a:t>
            </a:r>
            <a:r>
              <a:rPr lang="en-US" dirty="0">
                <a:hlinkClick r:id="rId4" tooltip="International Commission on Illumination"/>
              </a:rPr>
              <a:t>International Commission on </a:t>
            </a:r>
          </a:p>
          <a:p>
            <a:r>
              <a:rPr lang="en-US" dirty="0">
                <a:hlinkClick r:id="rId4" tooltip="International Commission on Illumination"/>
              </a:rPr>
              <a:t>Illumination</a:t>
            </a:r>
            <a:r>
              <a:rPr lang="en-US" dirty="0"/>
              <a:t> (French </a:t>
            </a:r>
            <a:r>
              <a:rPr lang="en-US" i="1" dirty="0"/>
              <a:t>Commission </a:t>
            </a:r>
            <a:r>
              <a:rPr lang="en-US" i="1" dirty="0" err="1"/>
              <a:t>internationale</a:t>
            </a:r>
            <a:r>
              <a:rPr lang="en-US" i="1" dirty="0"/>
              <a:t> de </a:t>
            </a:r>
            <a:r>
              <a:rPr lang="en-US" i="1" dirty="0" err="1"/>
              <a:t>l'éclairage</a:t>
            </a:r>
            <a:r>
              <a:rPr lang="en-US" dirty="0"/>
              <a:t>, hence its </a:t>
            </a:r>
            <a:r>
              <a:rPr lang="en-US" i="1" dirty="0"/>
              <a:t>CIE</a:t>
            </a:r>
            <a:r>
              <a:rPr lang="en-US" dirty="0"/>
              <a:t> </a:t>
            </a:r>
            <a:r>
              <a:rPr lang="en-US" dirty="0">
                <a:hlinkClick r:id="rId5" tooltip="Initialism"/>
              </a:rPr>
              <a:t>initialism</a:t>
            </a:r>
            <a:r>
              <a:rPr lang="en-US" dirty="0"/>
              <a:t>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histogram of a gray-tone image is an array H[*] of bins, one for each gray tone.</a:t>
            </a:r>
          </a:p>
          <a:p>
            <a:endParaRPr lang="en-US" dirty="0"/>
          </a:p>
          <a:p>
            <a:r>
              <a:rPr lang="en-US" dirty="0"/>
              <a:t>H[</a:t>
            </a:r>
            <a:r>
              <a:rPr lang="en-US" dirty="0" err="1"/>
              <a:t>i</a:t>
            </a:r>
            <a:r>
              <a:rPr lang="en-US" dirty="0"/>
              <a:t>] gives the count of how many pixels of an image have gray tone </a:t>
            </a:r>
            <a:r>
              <a:rPr lang="en-US" dirty="0" err="1"/>
              <a:t>i</a:t>
            </a:r>
            <a:r>
              <a:rPr lang="en-US"/>
              <a:t>.</a:t>
            </a:r>
          </a:p>
          <a:p>
            <a:endParaRPr lang="en-US" dirty="0"/>
          </a:p>
          <a:p>
            <a:r>
              <a:rPr lang="en-US" dirty="0"/>
              <a:t>P[</a:t>
            </a:r>
            <a:r>
              <a:rPr lang="en-US" dirty="0" err="1"/>
              <a:t>i</a:t>
            </a:r>
            <a:r>
              <a:rPr lang="en-US" dirty="0"/>
              <a:t>] (the normalized histogram) gives the percentage of pixels that have gray tone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4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Color histograms can represent an image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513" y="2209800"/>
            <a:ext cx="8726487" cy="4114800"/>
          </a:xfrm>
        </p:spPr>
        <p:txBody>
          <a:bodyPr/>
          <a:lstStyle/>
          <a:p>
            <a:pPr eaLnBrk="1" hangingPunct="1"/>
            <a:r>
              <a:rPr lang="en-US" altLang="en-US"/>
              <a:t>Histogram is fast and easy to compute.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Size can easily be normalized so that different image histograms can be compared.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Can match color histograms for database query or classification.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270938-2460-4CAB-8C69-1A991084385D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Apples </a:t>
            </a:r>
            <a:r>
              <a:rPr lang="en-US" altLang="en-US"/>
              <a:t>versus </a:t>
            </a:r>
            <a:r>
              <a:rPr lang="en-US" altLang="en-US">
                <a:solidFill>
                  <a:srgbClr val="FF9933"/>
                </a:solidFill>
              </a:rPr>
              <a:t>Oranges</a:t>
            </a:r>
            <a:r>
              <a:rPr lang="en-US" altLang="en-US"/>
              <a:t> </a:t>
            </a:r>
          </a:p>
        </p:txBody>
      </p:sp>
      <p:pic>
        <p:nvPicPr>
          <p:cNvPr id="19459" name="Picture 3" descr="VVhi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00100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33400" y="46482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charset="0"/>
              </a:rPr>
              <a:t>Separate HSI histograms for apples (left) and oranges (right) used by IBM’s VeggieVision for recognizing produce at the grocery store checkout station (see Ch 16).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022725" y="2398713"/>
            <a:ext cx="34925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H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946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0164C2-AA88-480A-B696-02DF5598B7A4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Finding a face in video frame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4191000"/>
            <a:ext cx="8497888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(left) input video frame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(center) pixels classified according to RGB space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(right) largest connected component with aspect similar to a face (all work contributed by Vera Bakic)</a:t>
            </a:r>
          </a:p>
        </p:txBody>
      </p:sp>
      <p:pic>
        <p:nvPicPr>
          <p:cNvPr id="21508" name="Picture 4" descr="f00_i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2895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Grp="1" noChangeArrowheads="1" noTextEdit="1"/>
          </p:cNvSpPr>
          <p:nvPr>
            <p:ph type="clipArt" sz="half" idx="1"/>
          </p:nvPr>
        </p:nvSpPr>
        <p:spPr>
          <a:xfrm flipV="1">
            <a:off x="7772400" y="4724400"/>
            <a:ext cx="241300" cy="250825"/>
          </a:xfrm>
        </p:spPr>
      </p:sp>
      <p:pic>
        <p:nvPicPr>
          <p:cNvPr id="21510" name="Picture 6" descr="f00_i01_c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1200"/>
            <a:ext cx="25146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 descr="f00_i01_f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81200"/>
            <a:ext cx="25146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3D46472-63C9-48E0-A4A3-CF2B04A4C4E3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AD23402 - COMPUTER VISION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772400" cy="1066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of Image Formation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62200"/>
            <a:ext cx="7772400" cy="3886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smtClean="0"/>
              <a:t>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smtClean="0"/>
              <a:t>Viewer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smtClean="0"/>
              <a:t>Light source(s)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Attributes that govern how light interacts with the materials in the scene</a:t>
            </a:r>
          </a:p>
          <a:p>
            <a:r>
              <a:rPr lang="en-US" altLang="en-US" sz="2400" smtClean="0"/>
              <a:t>Note the independence of the objects, the viewer, and the light source(s)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5B72DB49-5613-44B6-BFCC-63F9E18F5309}" type="slidenum">
              <a:rPr lang="es-ES" altLang="en-US" sz="1000">
                <a:latin typeface="Arial" panose="020B0604020202020204" pitchFamily="34" charset="0"/>
              </a:rPr>
              <a:pPr lvl="1"/>
              <a:t>8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pic>
        <p:nvPicPr>
          <p:cNvPr id="13317" name="Picture 5" descr="ftp://ftp.cs.unm.edu/pub/angel/BOOK/SECOND_EDITION/FIGURES/JPEG/an01f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53173"/>
            <a:ext cx="247173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76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Light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i="1" smtClean="0"/>
              <a:t>Light</a:t>
            </a:r>
            <a:r>
              <a:rPr lang="en-US" altLang="en-US" sz="2400" smtClean="0"/>
              <a:t> is the part of the electromagnetic spectrum that causes a reaction in our visual systems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smtClean="0"/>
              <a:t>Generally these are wavelengths in the range of about 350-750 nm (nanometers)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smtClean="0"/>
              <a:t>Long wavelengths appear as reds and short wavelengths as blues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C03C5841-5192-4DAF-A66F-0851CDD0EF60}" type="slidenum">
              <a:rPr lang="es-ES" altLang="en-US" sz="1000">
                <a:latin typeface="Arial" panose="020B0604020202020204" pitchFamily="34" charset="0"/>
              </a:rPr>
              <a:pPr lvl="1"/>
              <a:t>9</a:t>
            </a:fld>
            <a:endParaRPr lang="es-ES" altLang="en-US" sz="100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AD23402 -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1155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198DB72C7E61489191F040C38B932C" ma:contentTypeVersion="4" ma:contentTypeDescription="Create a new document." ma:contentTypeScope="" ma:versionID="33632a33264d97ecd40b014290670ebd">
  <xsd:schema xmlns:xsd="http://www.w3.org/2001/XMLSchema" xmlns:xs="http://www.w3.org/2001/XMLSchema" xmlns:p="http://schemas.microsoft.com/office/2006/metadata/properties" xmlns:ns2="c1067364-fbb6-4fc9-9445-6ebe1f8e3e18" targetNamespace="http://schemas.microsoft.com/office/2006/metadata/properties" ma:root="true" ma:fieldsID="d94412ddd10f8234795f6351cfab57d9" ns2:_="">
    <xsd:import namespace="c1067364-fbb6-4fc9-9445-6ebe1f8e3e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067364-fbb6-4fc9-9445-6ebe1f8e3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3D2E6E-EC03-4BE9-B68F-6EDB127E2C07}"/>
</file>

<file path=customXml/itemProps2.xml><?xml version="1.0" encoding="utf-8"?>
<ds:datastoreItem xmlns:ds="http://schemas.openxmlformats.org/officeDocument/2006/customXml" ds:itemID="{1F9EA3A1-FF45-4078-926D-B775D5CF207E}"/>
</file>

<file path=customXml/itemProps3.xml><?xml version="1.0" encoding="utf-8"?>
<ds:datastoreItem xmlns:ds="http://schemas.openxmlformats.org/officeDocument/2006/customXml" ds:itemID="{DCA3EA7E-885A-4986-9D2D-A34D4C40EC4A}"/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2831</Words>
  <Application>Microsoft Office PowerPoint</Application>
  <PresentationFormat>On-screen Show (4:3)</PresentationFormat>
  <Paragraphs>572</Paragraphs>
  <Slides>76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MS PGothic</vt:lpstr>
      <vt:lpstr>Arial</vt:lpstr>
      <vt:lpstr>Arial Rounded MT Bold</vt:lpstr>
      <vt:lpstr>Calibri</vt:lpstr>
      <vt:lpstr>Kalinga</vt:lpstr>
      <vt:lpstr>Monotype Sorts</vt:lpstr>
      <vt:lpstr>Symbol</vt:lpstr>
      <vt:lpstr>Tahoma</vt:lpstr>
      <vt:lpstr>Times New Roman</vt:lpstr>
      <vt:lpstr>Wingdings</vt:lpstr>
      <vt:lpstr>Office Theme</vt:lpstr>
      <vt:lpstr>Equation</vt:lpstr>
      <vt:lpstr>Photo Editor Photo</vt:lpstr>
      <vt:lpstr>Computer Vision Colour space</vt:lpstr>
      <vt:lpstr>We don’t really understand vision</vt:lpstr>
      <vt:lpstr>Is vision easy or hard for humans?</vt:lpstr>
      <vt:lpstr>Is vision easy or hard for humans?</vt:lpstr>
      <vt:lpstr>Image Formation</vt:lpstr>
      <vt:lpstr>Objectives</vt:lpstr>
      <vt:lpstr>Image Formation</vt:lpstr>
      <vt:lpstr>Elements of Image Formation</vt:lpstr>
      <vt:lpstr>Light</vt:lpstr>
      <vt:lpstr>Ray Tracing and Geometric Optics</vt:lpstr>
      <vt:lpstr>Luminance and Color Images</vt:lpstr>
      <vt:lpstr>Three-Color Theory</vt:lpstr>
      <vt:lpstr>Three-Color Theory</vt:lpstr>
      <vt:lpstr>Three-Color Theory</vt:lpstr>
      <vt:lpstr>Colors</vt:lpstr>
      <vt:lpstr>Colors</vt:lpstr>
      <vt:lpstr>Colors</vt:lpstr>
      <vt:lpstr>Objects reflect only some light</vt:lpstr>
      <vt:lpstr>CIE Color Model</vt:lpstr>
      <vt:lpstr>CIE Color Model</vt:lpstr>
      <vt:lpstr>We can make a map of color</vt:lpstr>
      <vt:lpstr>Linear colorspace</vt:lpstr>
      <vt:lpstr>“Theoretical” CIE RGB primaries</vt:lpstr>
      <vt:lpstr>Practical sRGB primaries, MSFT 1996</vt:lpstr>
      <vt:lpstr>What does this mean for computers?</vt:lpstr>
      <vt:lpstr>Image: 2d array of color</vt:lpstr>
      <vt:lpstr>Grayscale - making color images not</vt:lpstr>
      <vt:lpstr>RGB Color Model</vt:lpstr>
      <vt:lpstr>RGB Color Model</vt:lpstr>
      <vt:lpstr>Color Cube</vt:lpstr>
      <vt:lpstr>RGB</vt:lpstr>
      <vt:lpstr>CMY Color Model</vt:lpstr>
      <vt:lpstr>CMY Color Model</vt:lpstr>
      <vt:lpstr>CMY Color Model</vt:lpstr>
      <vt:lpstr>CMY</vt:lpstr>
      <vt:lpstr>CMYK Color Model</vt:lpstr>
      <vt:lpstr>YIQ Color Model</vt:lpstr>
      <vt:lpstr>YIQ Color Model</vt:lpstr>
      <vt:lpstr>YIQ Color Model</vt:lpstr>
      <vt:lpstr>YIQ Color Model</vt:lpstr>
      <vt:lpstr>Specifying Color</vt:lpstr>
      <vt:lpstr>Intuitive Color Concepts</vt:lpstr>
      <vt:lpstr>How Do Artists Do It?</vt:lpstr>
      <vt:lpstr>Intuitive Color Concepts</vt:lpstr>
      <vt:lpstr>HSV Color Space</vt:lpstr>
      <vt:lpstr>HSV Color Model</vt:lpstr>
      <vt:lpstr>Hue, Saturation, Value</vt:lpstr>
      <vt:lpstr>Other colorspaces are fun!</vt:lpstr>
      <vt:lpstr>Geometric HSV to RGB:</vt:lpstr>
      <vt:lpstr>HSV Color Model</vt:lpstr>
      <vt:lpstr>Intuitive Color Spaces</vt:lpstr>
      <vt:lpstr>HSV Color Model</vt:lpstr>
      <vt:lpstr>HSV Color Model</vt:lpstr>
      <vt:lpstr>HSV Color Model</vt:lpstr>
      <vt:lpstr>HSV Color Space</vt:lpstr>
      <vt:lpstr>HSV Color Model</vt:lpstr>
      <vt:lpstr>Hue, Saturation, Value: cylinder!</vt:lpstr>
      <vt:lpstr>An RGB Image</vt:lpstr>
      <vt:lpstr>Still 3d tensor, different info</vt:lpstr>
      <vt:lpstr>   Hue              Saturation         Value</vt:lpstr>
      <vt:lpstr>More saturation = intense colors</vt:lpstr>
      <vt:lpstr>More value = lighter image</vt:lpstr>
      <vt:lpstr>Shift hue = shift colors</vt:lpstr>
      <vt:lpstr>Set hue to your favorite color!</vt:lpstr>
      <vt:lpstr>Or pattern...</vt:lpstr>
      <vt:lpstr>Increase and threshold saturation</vt:lpstr>
      <vt:lpstr>PowerPoint Presentation</vt:lpstr>
      <vt:lpstr>More Details on Color Spaces</vt:lpstr>
      <vt:lpstr>RGB Color Space</vt:lpstr>
      <vt:lpstr>Color hexagon for HSI (HSV)</vt:lpstr>
      <vt:lpstr>Conversion from RGB to YIQ </vt:lpstr>
      <vt:lpstr>CIELAB, Lab, L*a*b</vt:lpstr>
      <vt:lpstr>Histograms</vt:lpstr>
      <vt:lpstr>Color histograms can represent an image</vt:lpstr>
      <vt:lpstr>Apples versus Oranges </vt:lpstr>
      <vt:lpstr>Finding a face in video frame</vt:lpstr>
    </vt:vector>
  </TitlesOfParts>
  <Company>University of Illinois Computer Science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Recognition and Learning</dc:title>
  <dc:creator>David Forsyth</dc:creator>
  <cp:lastModifiedBy>hemam</cp:lastModifiedBy>
  <cp:revision>206</cp:revision>
  <dcterms:created xsi:type="dcterms:W3CDTF">2013-01-06T19:09:38Z</dcterms:created>
  <dcterms:modified xsi:type="dcterms:W3CDTF">2025-01-23T06:39:18Z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0x0101008C198DB72C7E61489191F040C38B932C</vt:lpwstr>
  </property>
</Properties>
</file>